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9" r:id="rId1"/>
  </p:sldMasterIdLst>
  <p:notesMasterIdLst>
    <p:notesMasterId r:id="rId31"/>
  </p:notesMasterIdLst>
  <p:handoutMasterIdLst>
    <p:handoutMasterId r:id="rId32"/>
  </p:handoutMasterIdLst>
  <p:sldIdLst>
    <p:sldId id="306" r:id="rId2"/>
    <p:sldId id="332" r:id="rId3"/>
    <p:sldId id="336" r:id="rId4"/>
    <p:sldId id="307" r:id="rId5"/>
    <p:sldId id="337" r:id="rId6"/>
    <p:sldId id="310" r:id="rId7"/>
    <p:sldId id="311" r:id="rId8"/>
    <p:sldId id="315" r:id="rId9"/>
    <p:sldId id="338" r:id="rId10"/>
    <p:sldId id="316" r:id="rId11"/>
    <p:sldId id="339" r:id="rId12"/>
    <p:sldId id="345" r:id="rId13"/>
    <p:sldId id="319" r:id="rId14"/>
    <p:sldId id="344" r:id="rId15"/>
    <p:sldId id="318" r:id="rId16"/>
    <p:sldId id="320" r:id="rId17"/>
    <p:sldId id="322" r:id="rId18"/>
    <p:sldId id="340" r:id="rId19"/>
    <p:sldId id="353" r:id="rId20"/>
    <p:sldId id="352" r:id="rId21"/>
    <p:sldId id="341" r:id="rId22"/>
    <p:sldId id="355" r:id="rId23"/>
    <p:sldId id="354" r:id="rId24"/>
    <p:sldId id="347" r:id="rId25"/>
    <p:sldId id="356" r:id="rId26"/>
    <p:sldId id="357" r:id="rId27"/>
    <p:sldId id="349" r:id="rId28"/>
    <p:sldId id="351" r:id="rId29"/>
    <p:sldId id="343" r:id="rId30"/>
  </p:sldIdLst>
  <p:sldSz cx="12192000" cy="6858000"/>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0066"/>
    <a:srgbClr val="9EC892"/>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23" autoAdjust="0"/>
  </p:normalViewPr>
  <p:slideViewPr>
    <p:cSldViewPr>
      <p:cViewPr varScale="1">
        <p:scale>
          <a:sx n="65" d="100"/>
          <a:sy n="65" d="100"/>
        </p:scale>
        <p:origin x="1258" y="43"/>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6.xml"/><Relationship Id="rId1" Type="http://schemas.openxmlformats.org/officeDocument/2006/relationships/slide" Target="slides/slide4.xml"/><Relationship Id="rId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DB355C6E-DD99-4D53-8E17-0F56D992B804}"/>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defRPr sz="1300">
                <a:latin typeface="Times New Roman" pitchFamily="18" charset="0"/>
              </a:defRPr>
            </a:lvl1pPr>
          </a:lstStyle>
          <a:p>
            <a:pPr>
              <a:defRPr/>
            </a:pPr>
            <a:endParaRPr lang="zh-CN" altLang="en-US"/>
          </a:p>
        </p:txBody>
      </p:sp>
      <p:sp>
        <p:nvSpPr>
          <p:cNvPr id="191491" name="Rectangle 3">
            <a:extLst>
              <a:ext uri="{FF2B5EF4-FFF2-40B4-BE49-F238E27FC236}">
                <a16:creationId xmlns:a16="http://schemas.microsoft.com/office/drawing/2014/main" id="{48EED90E-FA6F-42F2-8DB4-A30EF681B345}"/>
              </a:ext>
            </a:extLst>
          </p:cNvPr>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defRPr sz="1300">
                <a:latin typeface="Times New Roman" pitchFamily="18" charset="0"/>
              </a:defRPr>
            </a:lvl1pPr>
          </a:lstStyle>
          <a:p>
            <a:pPr>
              <a:defRPr/>
            </a:pPr>
            <a:endParaRPr lang="en-US" altLang="zh-CN"/>
          </a:p>
        </p:txBody>
      </p:sp>
      <p:sp>
        <p:nvSpPr>
          <p:cNvPr id="191492" name="Rectangle 4">
            <a:extLst>
              <a:ext uri="{FF2B5EF4-FFF2-40B4-BE49-F238E27FC236}">
                <a16:creationId xmlns:a16="http://schemas.microsoft.com/office/drawing/2014/main" id="{CE503339-EC76-4B7A-880C-7318AF6D284A}"/>
              </a:ext>
            </a:extLst>
          </p:cNvPr>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defRPr sz="1300">
                <a:latin typeface="Times New Roman" pitchFamily="18" charset="0"/>
              </a:defRPr>
            </a:lvl1pPr>
          </a:lstStyle>
          <a:p>
            <a:pPr>
              <a:defRPr/>
            </a:pPr>
            <a:endParaRPr lang="en-US" altLang="zh-CN"/>
          </a:p>
        </p:txBody>
      </p:sp>
      <p:sp>
        <p:nvSpPr>
          <p:cNvPr id="191493" name="Rectangle 5">
            <a:extLst>
              <a:ext uri="{FF2B5EF4-FFF2-40B4-BE49-F238E27FC236}">
                <a16:creationId xmlns:a16="http://schemas.microsoft.com/office/drawing/2014/main" id="{107E86A6-A2DC-4AE7-B48A-4FC344DE901E}"/>
              </a:ext>
            </a:extLst>
          </p:cNvPr>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sz="1300" smtClean="0">
                <a:latin typeface="Times New Roman" panose="02020603050405020304" pitchFamily="18" charset="0"/>
              </a:defRPr>
            </a:lvl1pPr>
          </a:lstStyle>
          <a:p>
            <a:pPr>
              <a:defRPr/>
            </a:pPr>
            <a:fld id="{DC27BC73-3AA9-4183-A173-9C2412964B5D}"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9E805D-FD30-40EA-B875-BEE739B4EA99}"/>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defRPr sz="1300">
                <a:latin typeface="Times New Roman" pitchFamily="18" charset="0"/>
              </a:defRPr>
            </a:lvl1pPr>
          </a:lstStyle>
          <a:p>
            <a:pPr>
              <a:defRPr/>
            </a:pPr>
            <a:endParaRPr lang="zh-CN" altLang="en-US"/>
          </a:p>
        </p:txBody>
      </p:sp>
      <p:sp>
        <p:nvSpPr>
          <p:cNvPr id="31747" name="Rectangle 3">
            <a:extLst>
              <a:ext uri="{FF2B5EF4-FFF2-40B4-BE49-F238E27FC236}">
                <a16:creationId xmlns:a16="http://schemas.microsoft.com/office/drawing/2014/main" id="{6B85A400-EEAB-48DF-A8D1-186692F4C806}"/>
              </a:ext>
            </a:extLst>
          </p:cNvPr>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defRPr sz="1300">
                <a:latin typeface="Times New Roman" pitchFamily="18" charset="0"/>
              </a:defRPr>
            </a:lvl1pPr>
          </a:lstStyle>
          <a:p>
            <a:pPr>
              <a:defRPr/>
            </a:pPr>
            <a:endParaRPr lang="en-US" altLang="zh-CN"/>
          </a:p>
        </p:txBody>
      </p:sp>
      <p:sp>
        <p:nvSpPr>
          <p:cNvPr id="3076" name="Rectangle 4">
            <a:extLst>
              <a:ext uri="{FF2B5EF4-FFF2-40B4-BE49-F238E27FC236}">
                <a16:creationId xmlns:a16="http://schemas.microsoft.com/office/drawing/2014/main" id="{602BE784-ED45-4310-91FA-D6FD778A30EF}"/>
              </a:ext>
            </a:extLst>
          </p:cNvPr>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a:extLst>
              <a:ext uri="{FF2B5EF4-FFF2-40B4-BE49-F238E27FC236}">
                <a16:creationId xmlns:a16="http://schemas.microsoft.com/office/drawing/2014/main" id="{CC46BDCD-EFB0-4C4F-B6D2-B1586CBCF368}"/>
              </a:ext>
            </a:extLst>
          </p:cNvPr>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1750" name="Rectangle 6">
            <a:extLst>
              <a:ext uri="{FF2B5EF4-FFF2-40B4-BE49-F238E27FC236}">
                <a16:creationId xmlns:a16="http://schemas.microsoft.com/office/drawing/2014/main" id="{CFB8D625-546F-4D49-97A8-1C14CDCACBF8}"/>
              </a:ext>
            </a:extLst>
          </p:cNvPr>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defRPr sz="1300">
                <a:latin typeface="Times New Roman" pitchFamily="18" charset="0"/>
              </a:defRPr>
            </a:lvl1pPr>
          </a:lstStyle>
          <a:p>
            <a:pPr>
              <a:defRPr/>
            </a:pPr>
            <a:endParaRPr lang="en-US" altLang="zh-CN"/>
          </a:p>
        </p:txBody>
      </p:sp>
      <p:sp>
        <p:nvSpPr>
          <p:cNvPr id="31751" name="Rectangle 7">
            <a:extLst>
              <a:ext uri="{FF2B5EF4-FFF2-40B4-BE49-F238E27FC236}">
                <a16:creationId xmlns:a16="http://schemas.microsoft.com/office/drawing/2014/main" id="{92D82231-C7A1-4082-A41F-9437F2E8BAB9}"/>
              </a:ext>
            </a:extLst>
          </p:cNvPr>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sz="1300" smtClean="0">
                <a:latin typeface="Times New Roman" panose="02020603050405020304" pitchFamily="18" charset="0"/>
              </a:defRPr>
            </a:lvl1pPr>
          </a:lstStyle>
          <a:p>
            <a:pPr>
              <a:defRPr/>
            </a:pPr>
            <a:fld id="{E386A567-E01C-40A0-B734-559ACF3028A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CED9532-723C-4C9D-8548-132355CDC40E}"/>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588CBB5-021F-46C7-9859-389C57EB8F49}" type="slidenum">
              <a:rPr lang="zh-CN" altLang="en-US" sz="1300"/>
              <a:pPr>
                <a:spcBef>
                  <a:spcPct val="0"/>
                </a:spcBef>
              </a:pPr>
              <a:t>1</a:t>
            </a:fld>
            <a:endParaRPr lang="en-US" altLang="zh-CN" sz="1300"/>
          </a:p>
        </p:txBody>
      </p:sp>
      <p:sp>
        <p:nvSpPr>
          <p:cNvPr id="6147" name="Rectangle 2">
            <a:extLst>
              <a:ext uri="{FF2B5EF4-FFF2-40B4-BE49-F238E27FC236}">
                <a16:creationId xmlns:a16="http://schemas.microsoft.com/office/drawing/2014/main" id="{D2112926-D21D-4A26-8369-757149B75AE1}"/>
              </a:ext>
            </a:extLst>
          </p:cNvPr>
          <p:cNvSpPr>
            <a:spLocks noGrp="1" noRot="1" noChangeAspect="1" noChangeArrowheads="1" noTextEdit="1"/>
          </p:cNvSpPr>
          <p:nvPr>
            <p:ph type="sldImg"/>
          </p:nvPr>
        </p:nvSpPr>
        <p:spPr>
          <a:xfrm>
            <a:off x="139700" y="768350"/>
            <a:ext cx="6819900" cy="3836988"/>
          </a:xfrm>
          <a:ln/>
        </p:spPr>
      </p:sp>
      <p:sp>
        <p:nvSpPr>
          <p:cNvPr id="6148" name="Rectangle 3">
            <a:extLst>
              <a:ext uri="{FF2B5EF4-FFF2-40B4-BE49-F238E27FC236}">
                <a16:creationId xmlns:a16="http://schemas.microsoft.com/office/drawing/2014/main" id="{37DAE301-4E18-4604-A43F-05B558445D72}"/>
              </a:ext>
            </a:extLst>
          </p:cNvPr>
          <p:cNvSpPr>
            <a:spLocks noGrp="1" noChangeArrowheads="1"/>
          </p:cNvSpPr>
          <p:nvPr>
            <p:ph type="body" idx="1"/>
          </p:nvPr>
        </p:nvSpPr>
        <p:spPr>
          <a:xfrm>
            <a:off x="946150" y="4860925"/>
            <a:ext cx="5207000" cy="4605338"/>
          </a:xfrm>
          <a:noFill/>
        </p:spPr>
        <p:txBody>
          <a:bodyPr/>
          <a:lstStyle/>
          <a:p>
            <a:pPr eaLnBrk="1" hangingPunct="1"/>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52015DA3-05B4-4098-9D7F-CDD9A656612F}"/>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1977929-80AC-4C95-BE68-6D047F8225BE}" type="slidenum">
              <a:rPr lang="zh-CN" altLang="en-US" sz="1300"/>
              <a:pPr>
                <a:spcBef>
                  <a:spcPct val="0"/>
                </a:spcBef>
              </a:pPr>
              <a:t>10</a:t>
            </a:fld>
            <a:endParaRPr lang="en-US" altLang="zh-CN" sz="1300"/>
          </a:p>
        </p:txBody>
      </p:sp>
      <p:sp>
        <p:nvSpPr>
          <p:cNvPr id="26627" name="Rectangle 2">
            <a:extLst>
              <a:ext uri="{FF2B5EF4-FFF2-40B4-BE49-F238E27FC236}">
                <a16:creationId xmlns:a16="http://schemas.microsoft.com/office/drawing/2014/main" id="{3197B056-B1C4-4313-AC5D-6750F77D7FB7}"/>
              </a:ext>
            </a:extLst>
          </p:cNvPr>
          <p:cNvSpPr>
            <a:spLocks noGrp="1" noRot="1" noChangeAspect="1" noChangeArrowheads="1" noTextEdit="1"/>
          </p:cNvSpPr>
          <p:nvPr>
            <p:ph type="sldImg"/>
          </p:nvPr>
        </p:nvSpPr>
        <p:spPr>
          <a:xfrm>
            <a:off x="139700" y="768350"/>
            <a:ext cx="6819900" cy="3836988"/>
          </a:xfrm>
          <a:ln/>
        </p:spPr>
      </p:sp>
      <p:sp>
        <p:nvSpPr>
          <p:cNvPr id="26628" name="Rectangle 3">
            <a:extLst>
              <a:ext uri="{FF2B5EF4-FFF2-40B4-BE49-F238E27FC236}">
                <a16:creationId xmlns:a16="http://schemas.microsoft.com/office/drawing/2014/main" id="{E775F58B-AC9E-4265-8C39-715F0D585FD4}"/>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5CFB048-ED9F-4255-8D28-B8CE7BD96E7A}"/>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96541DA-C532-4E8A-BC7E-AEBFCED7D3EF}" type="slidenum">
              <a:rPr lang="zh-CN" altLang="en-US" sz="1300"/>
              <a:pPr>
                <a:spcBef>
                  <a:spcPct val="0"/>
                </a:spcBef>
              </a:pPr>
              <a:t>11</a:t>
            </a:fld>
            <a:endParaRPr lang="en-US" altLang="zh-CN" sz="1300"/>
          </a:p>
        </p:txBody>
      </p:sp>
      <p:sp>
        <p:nvSpPr>
          <p:cNvPr id="28675" name="Rectangle 2">
            <a:extLst>
              <a:ext uri="{FF2B5EF4-FFF2-40B4-BE49-F238E27FC236}">
                <a16:creationId xmlns:a16="http://schemas.microsoft.com/office/drawing/2014/main" id="{502D8EA5-8269-4CB4-95C1-65FE5BF30A15}"/>
              </a:ext>
            </a:extLst>
          </p:cNvPr>
          <p:cNvSpPr>
            <a:spLocks noGrp="1" noRot="1" noChangeAspect="1" noChangeArrowheads="1" noTextEdit="1"/>
          </p:cNvSpPr>
          <p:nvPr>
            <p:ph type="sldImg"/>
          </p:nvPr>
        </p:nvSpPr>
        <p:spPr>
          <a:xfrm>
            <a:off x="139700" y="768350"/>
            <a:ext cx="6819900" cy="3836988"/>
          </a:xfrm>
          <a:ln/>
        </p:spPr>
      </p:sp>
      <p:sp>
        <p:nvSpPr>
          <p:cNvPr id="28676" name="Rectangle 3">
            <a:extLst>
              <a:ext uri="{FF2B5EF4-FFF2-40B4-BE49-F238E27FC236}">
                <a16:creationId xmlns:a16="http://schemas.microsoft.com/office/drawing/2014/main" id="{7DB3887F-0830-41CD-8856-6E92699C1C47}"/>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0F100A72-2CE8-4AAD-880B-2EBB8348BE78}"/>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FDBC258-1386-4ADA-8031-EE3F37C85B0E}" type="slidenum">
              <a:rPr lang="zh-CN" altLang="en-US" sz="1300"/>
              <a:pPr>
                <a:spcBef>
                  <a:spcPct val="0"/>
                </a:spcBef>
              </a:pPr>
              <a:t>12</a:t>
            </a:fld>
            <a:endParaRPr lang="en-US" altLang="zh-CN" sz="1300"/>
          </a:p>
        </p:txBody>
      </p:sp>
      <p:sp>
        <p:nvSpPr>
          <p:cNvPr id="30723" name="Rectangle 2">
            <a:extLst>
              <a:ext uri="{FF2B5EF4-FFF2-40B4-BE49-F238E27FC236}">
                <a16:creationId xmlns:a16="http://schemas.microsoft.com/office/drawing/2014/main" id="{EE6DFD0C-C92D-4054-A473-C75767091751}"/>
              </a:ext>
            </a:extLst>
          </p:cNvPr>
          <p:cNvSpPr>
            <a:spLocks noGrp="1" noRot="1" noChangeAspect="1" noChangeArrowheads="1" noTextEdit="1"/>
          </p:cNvSpPr>
          <p:nvPr>
            <p:ph type="sldImg"/>
          </p:nvPr>
        </p:nvSpPr>
        <p:spPr>
          <a:xfrm>
            <a:off x="139700" y="768350"/>
            <a:ext cx="6819900" cy="3836988"/>
          </a:xfrm>
          <a:ln/>
        </p:spPr>
      </p:sp>
      <p:sp>
        <p:nvSpPr>
          <p:cNvPr id="30724" name="Rectangle 3">
            <a:extLst>
              <a:ext uri="{FF2B5EF4-FFF2-40B4-BE49-F238E27FC236}">
                <a16:creationId xmlns:a16="http://schemas.microsoft.com/office/drawing/2014/main" id="{FD3B18D2-5545-4A1C-8FBE-59BE17014531}"/>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B4C665E2-82F5-43E4-A3FC-C47BD5EFCECD}"/>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BE1B147-9F8C-4DA8-8B33-143A74D718D0}" type="slidenum">
              <a:rPr lang="zh-CN" altLang="en-US" sz="1300"/>
              <a:pPr>
                <a:spcBef>
                  <a:spcPct val="0"/>
                </a:spcBef>
              </a:pPr>
              <a:t>13</a:t>
            </a:fld>
            <a:endParaRPr lang="en-US" altLang="zh-CN" sz="1300"/>
          </a:p>
        </p:txBody>
      </p:sp>
      <p:sp>
        <p:nvSpPr>
          <p:cNvPr id="32771" name="Rectangle 2">
            <a:extLst>
              <a:ext uri="{FF2B5EF4-FFF2-40B4-BE49-F238E27FC236}">
                <a16:creationId xmlns:a16="http://schemas.microsoft.com/office/drawing/2014/main" id="{1015B237-B4DA-47EB-85CE-F85D36353319}"/>
              </a:ext>
            </a:extLst>
          </p:cNvPr>
          <p:cNvSpPr>
            <a:spLocks noGrp="1" noRot="1" noChangeAspect="1" noChangeArrowheads="1" noTextEdit="1"/>
          </p:cNvSpPr>
          <p:nvPr>
            <p:ph type="sldImg"/>
          </p:nvPr>
        </p:nvSpPr>
        <p:spPr>
          <a:xfrm>
            <a:off x="139700" y="768350"/>
            <a:ext cx="6819900" cy="3836988"/>
          </a:xfrm>
          <a:ln/>
        </p:spPr>
      </p:sp>
      <p:sp>
        <p:nvSpPr>
          <p:cNvPr id="32772" name="Rectangle 3">
            <a:extLst>
              <a:ext uri="{FF2B5EF4-FFF2-40B4-BE49-F238E27FC236}">
                <a16:creationId xmlns:a16="http://schemas.microsoft.com/office/drawing/2014/main" id="{CCF67E71-8AFF-4FB3-A2DF-CBE5A1499469}"/>
              </a:ext>
            </a:extLst>
          </p:cNvPr>
          <p:cNvSpPr>
            <a:spLocks noGrp="1" noChangeArrowheads="1"/>
          </p:cNvSpPr>
          <p:nvPr>
            <p:ph type="body" idx="1"/>
          </p:nvPr>
        </p:nvSpPr>
        <p:spPr>
          <a:xfrm>
            <a:off x="946150" y="4860925"/>
            <a:ext cx="5207000" cy="4605338"/>
          </a:xfrm>
          <a:noFill/>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E920EA5A-3026-4229-8A81-7B50A58D7C4E}"/>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03E5FBA-384F-4212-BB37-B790ADFC7941}" type="slidenum">
              <a:rPr lang="zh-CN" altLang="en-US" sz="1300"/>
              <a:pPr>
                <a:spcBef>
                  <a:spcPct val="0"/>
                </a:spcBef>
              </a:pPr>
              <a:t>14</a:t>
            </a:fld>
            <a:endParaRPr lang="en-US" altLang="zh-CN" sz="1300"/>
          </a:p>
        </p:txBody>
      </p:sp>
      <p:sp>
        <p:nvSpPr>
          <p:cNvPr id="45059" name="Rectangle 2">
            <a:extLst>
              <a:ext uri="{FF2B5EF4-FFF2-40B4-BE49-F238E27FC236}">
                <a16:creationId xmlns:a16="http://schemas.microsoft.com/office/drawing/2014/main" id="{29694C5B-D25D-4B48-B5C4-D414FFD72265}"/>
              </a:ext>
            </a:extLst>
          </p:cNvPr>
          <p:cNvSpPr>
            <a:spLocks noGrp="1" noRot="1" noChangeAspect="1" noChangeArrowheads="1" noTextEdit="1"/>
          </p:cNvSpPr>
          <p:nvPr>
            <p:ph type="sldImg"/>
          </p:nvPr>
        </p:nvSpPr>
        <p:spPr>
          <a:xfrm>
            <a:off x="139700" y="768350"/>
            <a:ext cx="6819900" cy="3836988"/>
          </a:xfrm>
          <a:ln/>
        </p:spPr>
      </p:sp>
      <p:sp>
        <p:nvSpPr>
          <p:cNvPr id="45060" name="Rectangle 3">
            <a:extLst>
              <a:ext uri="{FF2B5EF4-FFF2-40B4-BE49-F238E27FC236}">
                <a16:creationId xmlns:a16="http://schemas.microsoft.com/office/drawing/2014/main" id="{228035AC-F502-4E30-B105-AA291FE97801}"/>
              </a:ext>
            </a:extLst>
          </p:cNvPr>
          <p:cNvSpPr>
            <a:spLocks noGrp="1" noChangeArrowheads="1"/>
          </p:cNvSpPr>
          <p:nvPr>
            <p:ph type="body" idx="1"/>
          </p:nvPr>
        </p:nvSpPr>
        <p:spPr>
          <a:noFill/>
        </p:spPr>
        <p:txBody>
          <a:bodyPr/>
          <a:lstStyle/>
          <a:p>
            <a:pPr eaLnBrk="1" hangingPunct="1"/>
            <a:r>
              <a:rPr lang="zh-CN" altLang="en-US" dirty="0"/>
              <a:t>通过快速整周模糊度解算（</a:t>
            </a:r>
            <a:r>
              <a:rPr lang="en-US" altLang="zh-CN" dirty="0"/>
              <a:t>OTF</a:t>
            </a:r>
            <a:r>
              <a:rPr lang="zh-CN" altLang="en-US" dirty="0"/>
              <a:t>技术），仅需</a:t>
            </a:r>
            <a:r>
              <a:rPr lang="en-US" altLang="zh-CN" dirty="0"/>
              <a:t>2-5</a:t>
            </a:r>
            <a:r>
              <a:rPr lang="zh-CN" altLang="en-US" dirty="0"/>
              <a:t>个历元观测值即可达到厘米级精度</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6F91151A-FF62-4136-9D12-F8093D71A4B7}"/>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EC1B416-5E9B-4AAD-B404-61A6F3AA9F07}" type="slidenum">
              <a:rPr lang="zh-CN" altLang="en-US" sz="1300"/>
              <a:pPr>
                <a:spcBef>
                  <a:spcPct val="0"/>
                </a:spcBef>
              </a:pPr>
              <a:t>15</a:t>
            </a:fld>
            <a:endParaRPr lang="en-US" altLang="zh-CN" sz="1300"/>
          </a:p>
        </p:txBody>
      </p:sp>
      <p:sp>
        <p:nvSpPr>
          <p:cNvPr id="47107" name="Rectangle 2">
            <a:extLst>
              <a:ext uri="{FF2B5EF4-FFF2-40B4-BE49-F238E27FC236}">
                <a16:creationId xmlns:a16="http://schemas.microsoft.com/office/drawing/2014/main" id="{8DEAF512-2D82-4E1A-AA65-07FC5B1C0B41}"/>
              </a:ext>
            </a:extLst>
          </p:cNvPr>
          <p:cNvSpPr>
            <a:spLocks noGrp="1" noRot="1" noChangeAspect="1" noChangeArrowheads="1" noTextEdit="1"/>
          </p:cNvSpPr>
          <p:nvPr>
            <p:ph type="sldImg"/>
          </p:nvPr>
        </p:nvSpPr>
        <p:spPr>
          <a:xfrm>
            <a:off x="139700" y="768350"/>
            <a:ext cx="6819900" cy="3836988"/>
          </a:xfrm>
          <a:ln/>
        </p:spPr>
      </p:sp>
      <p:sp>
        <p:nvSpPr>
          <p:cNvPr id="47108" name="Rectangle 3">
            <a:extLst>
              <a:ext uri="{FF2B5EF4-FFF2-40B4-BE49-F238E27FC236}">
                <a16:creationId xmlns:a16="http://schemas.microsoft.com/office/drawing/2014/main" id="{F079041A-20AA-4CDF-B17A-D1788B04D78C}"/>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AE8994E-9DAD-4B85-A5B8-89304E078CFC}"/>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1F283C6-8EAF-4BF0-ADBB-770CCFC0B284}" type="slidenum">
              <a:rPr lang="zh-CN" altLang="en-US" sz="1300"/>
              <a:pPr>
                <a:spcBef>
                  <a:spcPct val="0"/>
                </a:spcBef>
              </a:pPr>
              <a:t>16</a:t>
            </a:fld>
            <a:endParaRPr lang="en-US" altLang="zh-CN" sz="1300"/>
          </a:p>
        </p:txBody>
      </p:sp>
      <p:sp>
        <p:nvSpPr>
          <p:cNvPr id="49155" name="Rectangle 2">
            <a:extLst>
              <a:ext uri="{FF2B5EF4-FFF2-40B4-BE49-F238E27FC236}">
                <a16:creationId xmlns:a16="http://schemas.microsoft.com/office/drawing/2014/main" id="{7E0F2D6A-378A-43A0-8087-47B859C2B108}"/>
              </a:ext>
            </a:extLst>
          </p:cNvPr>
          <p:cNvSpPr>
            <a:spLocks noGrp="1" noRot="1" noChangeAspect="1" noChangeArrowheads="1" noTextEdit="1"/>
          </p:cNvSpPr>
          <p:nvPr>
            <p:ph type="sldImg"/>
          </p:nvPr>
        </p:nvSpPr>
        <p:spPr>
          <a:xfrm>
            <a:off x="139700" y="768350"/>
            <a:ext cx="6819900" cy="3836988"/>
          </a:xfrm>
          <a:ln/>
        </p:spPr>
      </p:sp>
      <p:sp>
        <p:nvSpPr>
          <p:cNvPr id="49156" name="Rectangle 3">
            <a:extLst>
              <a:ext uri="{FF2B5EF4-FFF2-40B4-BE49-F238E27FC236}">
                <a16:creationId xmlns:a16="http://schemas.microsoft.com/office/drawing/2014/main" id="{6584FF36-17DF-4392-A30C-CC62B87D2099}"/>
              </a:ext>
            </a:extLst>
          </p:cNvPr>
          <p:cNvSpPr>
            <a:spLocks noGrp="1" noChangeArrowheads="1"/>
          </p:cNvSpPr>
          <p:nvPr>
            <p:ph type="body" idx="1"/>
          </p:nvPr>
        </p:nvSpPr>
        <p:spPr>
          <a:noFill/>
        </p:spPr>
        <p:txBody>
          <a:bodyPr/>
          <a:lstStyle/>
          <a:p>
            <a:pPr lvl="3" eaLnBrk="1" hangingPunct="1"/>
            <a:r>
              <a:rPr lang="zh-CN" altLang="en-US" b="1"/>
              <a:t>分离出的误差：卫星轨道、卫星钟差</a:t>
            </a:r>
          </a:p>
          <a:p>
            <a:pPr lvl="3" eaLnBrk="1" hangingPunct="1"/>
            <a:r>
              <a:rPr lang="zh-CN" altLang="en-US" b="1"/>
              <a:t>建立误差与位置的关系模型：大气折射</a:t>
            </a:r>
          </a:p>
          <a:p>
            <a:pPr lvl="3" eaLnBrk="1" hangingPunct="1"/>
            <a:endParaRPr lang="zh-CN" altLang="en-US"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20151C4A-9DF8-4A7D-A7C5-0664F6B00AA7}"/>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F33E885-500F-4D1E-9D80-35B235F85E56}" type="slidenum">
              <a:rPr lang="zh-CN" altLang="en-US" sz="1300"/>
              <a:pPr>
                <a:spcBef>
                  <a:spcPct val="0"/>
                </a:spcBef>
              </a:pPr>
              <a:t>17</a:t>
            </a:fld>
            <a:endParaRPr lang="en-US" altLang="zh-CN" sz="1300"/>
          </a:p>
        </p:txBody>
      </p:sp>
      <p:sp>
        <p:nvSpPr>
          <p:cNvPr id="51203" name="Rectangle 2">
            <a:extLst>
              <a:ext uri="{FF2B5EF4-FFF2-40B4-BE49-F238E27FC236}">
                <a16:creationId xmlns:a16="http://schemas.microsoft.com/office/drawing/2014/main" id="{2388E4A9-F106-4194-A7CC-DB2ED58DE9D7}"/>
              </a:ext>
            </a:extLst>
          </p:cNvPr>
          <p:cNvSpPr>
            <a:spLocks noGrp="1" noRot="1" noChangeAspect="1" noChangeArrowheads="1" noTextEdit="1"/>
          </p:cNvSpPr>
          <p:nvPr>
            <p:ph type="sldImg"/>
          </p:nvPr>
        </p:nvSpPr>
        <p:spPr>
          <a:xfrm>
            <a:off x="139700" y="768350"/>
            <a:ext cx="6819900" cy="3836988"/>
          </a:xfrm>
          <a:ln/>
        </p:spPr>
      </p:sp>
      <p:sp>
        <p:nvSpPr>
          <p:cNvPr id="51204" name="Rectangle 3">
            <a:extLst>
              <a:ext uri="{FF2B5EF4-FFF2-40B4-BE49-F238E27FC236}">
                <a16:creationId xmlns:a16="http://schemas.microsoft.com/office/drawing/2014/main" id="{CE751FE6-46B0-4D1F-B6B6-C3753D70DBDD}"/>
              </a:ext>
            </a:extLst>
          </p:cNvPr>
          <p:cNvSpPr>
            <a:spLocks noGrp="1" noChangeArrowheads="1"/>
          </p:cNvSpPr>
          <p:nvPr>
            <p:ph type="body" idx="1"/>
          </p:nvPr>
        </p:nvSpPr>
        <p:spPr>
          <a:noFill/>
        </p:spPr>
        <p:txBody>
          <a:bodyPr/>
          <a:lstStyle/>
          <a:p>
            <a:pPr eaLnBrk="1" hangingPunct="1"/>
            <a:r>
              <a:rPr lang="zh-CN" altLang="en-US"/>
              <a:t>观测量：伪距、载波相位、电离层延时的双频量测结果</a:t>
            </a:r>
          </a:p>
          <a:p>
            <a:pPr eaLnBrk="1" hangingPunct="1"/>
            <a:r>
              <a:rPr lang="zh-CN" altLang="en-US"/>
              <a:t>中心站处理结果：三项误差改正－－星历误差、卫星钟误差、电离层时间延迟改正模型</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8CEF2A99-E675-4894-B5C0-162A160DC1F1}"/>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3B0F1EB-6064-4789-BF2A-B7864C649F0F}" type="slidenum">
              <a:rPr lang="zh-CN" altLang="en-US" sz="1300"/>
              <a:pPr>
                <a:spcBef>
                  <a:spcPct val="0"/>
                </a:spcBef>
              </a:pPr>
              <a:t>18</a:t>
            </a:fld>
            <a:endParaRPr lang="en-US" altLang="zh-CN" sz="1300"/>
          </a:p>
        </p:txBody>
      </p:sp>
      <p:sp>
        <p:nvSpPr>
          <p:cNvPr id="55299" name="Rectangle 2">
            <a:extLst>
              <a:ext uri="{FF2B5EF4-FFF2-40B4-BE49-F238E27FC236}">
                <a16:creationId xmlns:a16="http://schemas.microsoft.com/office/drawing/2014/main" id="{EEFC51B8-2CA3-4E80-9976-881C95E894AC}"/>
              </a:ext>
            </a:extLst>
          </p:cNvPr>
          <p:cNvSpPr>
            <a:spLocks noGrp="1" noRot="1" noChangeAspect="1" noChangeArrowheads="1" noTextEdit="1"/>
          </p:cNvSpPr>
          <p:nvPr>
            <p:ph type="sldImg"/>
          </p:nvPr>
        </p:nvSpPr>
        <p:spPr>
          <a:xfrm>
            <a:off x="139700" y="768350"/>
            <a:ext cx="6819900" cy="3836988"/>
          </a:xfrm>
          <a:ln/>
        </p:spPr>
      </p:sp>
      <p:sp>
        <p:nvSpPr>
          <p:cNvPr id="55300" name="Rectangle 3">
            <a:extLst>
              <a:ext uri="{FF2B5EF4-FFF2-40B4-BE49-F238E27FC236}">
                <a16:creationId xmlns:a16="http://schemas.microsoft.com/office/drawing/2014/main" id="{48B8EE29-479A-4093-A305-B7FA850886EF}"/>
              </a:ext>
            </a:extLst>
          </p:cNvPr>
          <p:cNvSpPr>
            <a:spLocks noGrp="1" noChangeArrowheads="1"/>
          </p:cNvSpPr>
          <p:nvPr>
            <p:ph type="body" idx="1"/>
          </p:nvPr>
        </p:nvSpPr>
        <p:spPr>
          <a:noFill/>
        </p:spPr>
        <p:txBody>
          <a:bodyPr/>
          <a:lstStyle/>
          <a:p>
            <a:pPr lvl="1"/>
            <a:r>
              <a:rPr lang="zh-CN" altLang="en-US" dirty="0"/>
              <a:t>美国StarFire系统</a:t>
            </a:r>
          </a:p>
          <a:p>
            <a:pPr lvl="1"/>
            <a:r>
              <a:rPr lang="zh-CN" altLang="en-US" dirty="0"/>
              <a:t>美国OmniSTAR系统</a:t>
            </a:r>
          </a:p>
          <a:p>
            <a:pPr eaLnBrk="1" hangingPunct="1"/>
            <a:r>
              <a:rPr lang="en-US" altLang="zh-CN" sz="1800" b="0" i="0" dirty="0">
                <a:solidFill>
                  <a:srgbClr val="000000"/>
                </a:solidFill>
                <a:effectLst/>
                <a:latin typeface="Times-Roman2"/>
              </a:rPr>
              <a:t>European Geostationary Navigation Overlay Service (</a:t>
            </a:r>
            <a:r>
              <a:rPr lang="en-US" altLang="zh-CN" sz="1800" b="0" i="0" dirty="0">
                <a:solidFill>
                  <a:srgbClr val="0000FF"/>
                </a:solidFill>
                <a:effectLst/>
                <a:latin typeface="Times-Roman2"/>
              </a:rPr>
              <a:t>EGNOS</a:t>
            </a:r>
            <a:r>
              <a:rPr lang="en-US" altLang="zh-CN" sz="1800" b="0" i="0" dirty="0">
                <a:solidFill>
                  <a:srgbClr val="000000"/>
                </a:solidFill>
                <a:effectLst/>
                <a:latin typeface="Times-Roman2"/>
              </a:rPr>
              <a:t>)</a:t>
            </a:r>
            <a:r>
              <a:rPr lang="en-US" altLang="zh-CN" dirty="0"/>
              <a:t> </a:t>
            </a:r>
            <a:br>
              <a:rPr lang="en-US" altLang="zh-CN" dirty="0"/>
            </a:br>
            <a:r>
              <a:rPr lang="en-US" altLang="zh-CN" sz="1800" b="0" i="0" dirty="0">
                <a:solidFill>
                  <a:srgbClr val="000000"/>
                </a:solidFill>
                <a:effectLst/>
                <a:latin typeface="Times-Roman2"/>
              </a:rPr>
              <a:t>Japan’s Multifunctional Transport Satellite (MTSAT) Satellite-based Augmentation System (</a:t>
            </a:r>
            <a:r>
              <a:rPr lang="en-US" altLang="zh-CN" sz="1800" b="0" i="0" dirty="0">
                <a:solidFill>
                  <a:srgbClr val="0000FF"/>
                </a:solidFill>
                <a:effectLst/>
                <a:latin typeface="Times-Roman2"/>
              </a:rPr>
              <a:t>MSAS</a:t>
            </a:r>
            <a:r>
              <a:rPr lang="en-US" altLang="zh-CN" sz="1800" b="0" i="0" dirty="0">
                <a:solidFill>
                  <a:srgbClr val="000000"/>
                </a:solidFill>
                <a:effectLst/>
                <a:latin typeface="Times-Roman2"/>
              </a:rPr>
              <a:t>)</a:t>
            </a:r>
            <a:r>
              <a:rPr lang="en-US" altLang="zh-CN" dirty="0"/>
              <a:t> </a:t>
            </a:r>
            <a:br>
              <a:rPr lang="en-US" altLang="zh-CN" dirty="0"/>
            </a:br>
            <a:r>
              <a:rPr lang="en-US" altLang="zh-CN" sz="1800" b="0" i="0" dirty="0">
                <a:solidFill>
                  <a:srgbClr val="000000"/>
                </a:solidFill>
                <a:effectLst/>
                <a:latin typeface="Times-Roman2"/>
              </a:rPr>
              <a:t>India’s GPS-aided GEO Augmented Navigation System (</a:t>
            </a:r>
            <a:r>
              <a:rPr lang="en-US" altLang="zh-CN" sz="1800" b="0" i="0" dirty="0">
                <a:solidFill>
                  <a:srgbClr val="0000FF"/>
                </a:solidFill>
                <a:effectLst/>
                <a:latin typeface="Times-Roman2"/>
              </a:rPr>
              <a:t>GAGAN</a:t>
            </a:r>
            <a:r>
              <a:rPr lang="en-US" altLang="zh-CN" sz="1800" b="0" i="0" dirty="0">
                <a:solidFill>
                  <a:srgbClr val="000000"/>
                </a:solidFill>
                <a:effectLst/>
                <a:latin typeface="Times-Roman2"/>
              </a:rPr>
              <a:t>)</a:t>
            </a:r>
            <a:r>
              <a:rPr lang="en-US" altLang="zh-CN" dirty="0"/>
              <a:t> </a:t>
            </a:r>
            <a:br>
              <a:rPr lang="en-US" altLang="zh-CN" dirty="0"/>
            </a:br>
            <a:r>
              <a:rPr lang="en-US" altLang="zh-CN" sz="1800" b="0" i="0" dirty="0">
                <a:solidFill>
                  <a:srgbClr val="000000"/>
                </a:solidFill>
                <a:effectLst/>
                <a:latin typeface="Times-Roman2"/>
              </a:rPr>
              <a:t>Russia’s System for Differential Correction and Monitoring (</a:t>
            </a:r>
            <a:r>
              <a:rPr lang="en-US" altLang="zh-CN" sz="1800" b="0" i="0" dirty="0">
                <a:solidFill>
                  <a:srgbClr val="0000FF"/>
                </a:solidFill>
                <a:effectLst/>
                <a:latin typeface="Times-Roman2"/>
              </a:rPr>
              <a:t>SDCM</a:t>
            </a:r>
            <a:r>
              <a:rPr lang="en-US" altLang="zh-CN" sz="1800" b="0" i="0" dirty="0">
                <a:solidFill>
                  <a:srgbClr val="000000"/>
                </a:solidFill>
                <a:effectLst/>
                <a:latin typeface="Times-Roman2"/>
              </a:rPr>
              <a:t>)</a:t>
            </a:r>
            <a:r>
              <a:rPr lang="en-US" altLang="zh-CN" dirty="0"/>
              <a:t> </a:t>
            </a:r>
            <a:br>
              <a:rPr lang="en-US" altLang="zh-CN" dirty="0"/>
            </a:b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5D83E450-6533-44D8-BB94-79F0406FFE47}"/>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E2C609F-1CCF-4675-81B3-05ED71486176}" type="slidenum">
              <a:rPr lang="zh-CN" altLang="en-US" sz="1300"/>
              <a:pPr>
                <a:spcBef>
                  <a:spcPct val="0"/>
                </a:spcBef>
              </a:pPr>
              <a:t>21</a:t>
            </a:fld>
            <a:endParaRPr lang="en-US" altLang="zh-CN" sz="1300"/>
          </a:p>
        </p:txBody>
      </p:sp>
      <p:sp>
        <p:nvSpPr>
          <p:cNvPr id="57347" name="Rectangle 2">
            <a:extLst>
              <a:ext uri="{FF2B5EF4-FFF2-40B4-BE49-F238E27FC236}">
                <a16:creationId xmlns:a16="http://schemas.microsoft.com/office/drawing/2014/main" id="{2E94D808-1C58-4F90-8D08-0C1F21E139D1}"/>
              </a:ext>
            </a:extLst>
          </p:cNvPr>
          <p:cNvSpPr>
            <a:spLocks noGrp="1" noRot="1" noChangeAspect="1" noChangeArrowheads="1" noTextEdit="1"/>
          </p:cNvSpPr>
          <p:nvPr>
            <p:ph type="sldImg"/>
          </p:nvPr>
        </p:nvSpPr>
        <p:spPr>
          <a:xfrm>
            <a:off x="139700" y="768350"/>
            <a:ext cx="6819900" cy="3836988"/>
          </a:xfrm>
          <a:ln/>
        </p:spPr>
      </p:sp>
      <p:sp>
        <p:nvSpPr>
          <p:cNvPr id="57348" name="Rectangle 3">
            <a:extLst>
              <a:ext uri="{FF2B5EF4-FFF2-40B4-BE49-F238E27FC236}">
                <a16:creationId xmlns:a16="http://schemas.microsoft.com/office/drawing/2014/main" id="{583D16B8-8F0C-4E0F-9D24-5B0CCBED029D}"/>
              </a:ext>
            </a:extLst>
          </p:cNvPr>
          <p:cNvSpPr>
            <a:spLocks noGrp="1" noChangeArrowheads="1"/>
          </p:cNvSpPr>
          <p:nvPr>
            <p:ph type="body" idx="1"/>
          </p:nvPr>
        </p:nvSpPr>
        <p:spPr>
          <a:noFill/>
        </p:spPr>
        <p:txBody>
          <a:bodyPr/>
          <a:lstStyle/>
          <a:p>
            <a:pPr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0DCB85B-BF74-4DF1-972B-9D0B3F52FC87}"/>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5840B62-A8D4-4A9E-9EA4-5702051F96BC}" type="slidenum">
              <a:rPr lang="zh-CN" altLang="en-US" sz="1300"/>
              <a:pPr>
                <a:spcBef>
                  <a:spcPct val="0"/>
                </a:spcBef>
              </a:pPr>
              <a:t>2</a:t>
            </a:fld>
            <a:endParaRPr lang="en-US" altLang="zh-CN" sz="1300"/>
          </a:p>
        </p:txBody>
      </p:sp>
      <p:sp>
        <p:nvSpPr>
          <p:cNvPr id="8195" name="Rectangle 2">
            <a:extLst>
              <a:ext uri="{FF2B5EF4-FFF2-40B4-BE49-F238E27FC236}">
                <a16:creationId xmlns:a16="http://schemas.microsoft.com/office/drawing/2014/main" id="{95642F62-01F0-405B-BE7A-546E85FEABD0}"/>
              </a:ext>
            </a:extLst>
          </p:cNvPr>
          <p:cNvSpPr>
            <a:spLocks noGrp="1" noRot="1" noChangeAspect="1" noChangeArrowheads="1" noTextEdit="1"/>
          </p:cNvSpPr>
          <p:nvPr>
            <p:ph type="sldImg"/>
          </p:nvPr>
        </p:nvSpPr>
        <p:spPr>
          <a:xfrm>
            <a:off x="139700" y="768350"/>
            <a:ext cx="6819900" cy="3836988"/>
          </a:xfrm>
          <a:ln/>
        </p:spPr>
      </p:sp>
      <p:sp>
        <p:nvSpPr>
          <p:cNvPr id="8196" name="Rectangle 3">
            <a:extLst>
              <a:ext uri="{FF2B5EF4-FFF2-40B4-BE49-F238E27FC236}">
                <a16:creationId xmlns:a16="http://schemas.microsoft.com/office/drawing/2014/main" id="{F3759A51-3F1A-43C5-95E6-EA3553D1EFC8}"/>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5D83E450-6533-44D8-BB94-79F0406FFE47}"/>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E2C609F-1CCF-4675-81B3-05ED71486176}" type="slidenum">
              <a:rPr lang="zh-CN" altLang="en-US" sz="1300"/>
              <a:pPr>
                <a:spcBef>
                  <a:spcPct val="0"/>
                </a:spcBef>
              </a:pPr>
              <a:t>22</a:t>
            </a:fld>
            <a:endParaRPr lang="en-US" altLang="zh-CN" sz="1300"/>
          </a:p>
        </p:txBody>
      </p:sp>
      <p:sp>
        <p:nvSpPr>
          <p:cNvPr id="57347" name="Rectangle 2">
            <a:extLst>
              <a:ext uri="{FF2B5EF4-FFF2-40B4-BE49-F238E27FC236}">
                <a16:creationId xmlns:a16="http://schemas.microsoft.com/office/drawing/2014/main" id="{2E94D808-1C58-4F90-8D08-0C1F21E139D1}"/>
              </a:ext>
            </a:extLst>
          </p:cNvPr>
          <p:cNvSpPr>
            <a:spLocks noGrp="1" noRot="1" noChangeAspect="1" noChangeArrowheads="1" noTextEdit="1"/>
          </p:cNvSpPr>
          <p:nvPr>
            <p:ph type="sldImg"/>
          </p:nvPr>
        </p:nvSpPr>
        <p:spPr>
          <a:xfrm>
            <a:off x="139700" y="768350"/>
            <a:ext cx="6819900" cy="3836988"/>
          </a:xfrm>
          <a:ln/>
        </p:spPr>
      </p:sp>
      <p:sp>
        <p:nvSpPr>
          <p:cNvPr id="57348" name="Rectangle 3">
            <a:extLst>
              <a:ext uri="{FF2B5EF4-FFF2-40B4-BE49-F238E27FC236}">
                <a16:creationId xmlns:a16="http://schemas.microsoft.com/office/drawing/2014/main" id="{583D16B8-8F0C-4E0F-9D24-5B0CCBED029D}"/>
              </a:ext>
            </a:extLst>
          </p:cNvPr>
          <p:cNvSpPr>
            <a:spLocks noGrp="1" noChangeArrowheads="1"/>
          </p:cNvSpPr>
          <p:nvPr>
            <p:ph type="body" idx="1"/>
          </p:nvPr>
        </p:nvSpPr>
        <p:spPr>
          <a:noFill/>
        </p:spPr>
        <p:txBody>
          <a:bodyPr/>
          <a:lstStyle/>
          <a:p>
            <a:pPr lvl="1">
              <a:buFont typeface="Wingdings" panose="05000000000000000000" pitchFamily="2" charset="2"/>
              <a:buChar char="u"/>
            </a:pPr>
            <a:r>
              <a:rPr lang="zh-CN" altLang="en-US" sz="2800" b="1" dirty="0">
                <a:solidFill>
                  <a:srgbClr val="FF0000"/>
                </a:solidFill>
              </a:rPr>
              <a:t>数据通信链路</a:t>
            </a:r>
          </a:p>
          <a:p>
            <a:pPr lvl="2">
              <a:buFont typeface="Wingdings" panose="05000000000000000000" pitchFamily="2" charset="2"/>
              <a:buChar char="p"/>
            </a:pPr>
            <a:r>
              <a:rPr lang="zh-CN" altLang="en-US" sz="2400" dirty="0">
                <a:solidFill>
                  <a:schemeClr val="tx1"/>
                </a:solidFill>
              </a:rPr>
              <a:t>基准站、数据处理中心及数据播发中心等</a:t>
            </a:r>
            <a:r>
              <a:rPr lang="zh-CN" altLang="en-US" sz="2400" b="1" dirty="0">
                <a:solidFill>
                  <a:srgbClr val="FF0000"/>
                </a:solidFill>
              </a:rPr>
              <a:t>固定台站间</a:t>
            </a:r>
            <a:r>
              <a:rPr lang="zh-CN" altLang="en-US" sz="2400" dirty="0">
                <a:solidFill>
                  <a:schemeClr val="tx1"/>
                </a:solidFill>
              </a:rPr>
              <a:t>的数据通信：光纤、光缆数据通信线，或者无线</a:t>
            </a:r>
          </a:p>
          <a:p>
            <a:pPr lvl="2">
              <a:buFont typeface="Wingdings" panose="05000000000000000000" pitchFamily="2" charset="2"/>
              <a:buChar char="p"/>
            </a:pPr>
            <a:r>
              <a:rPr lang="zh-CN" altLang="en-US" sz="2400" b="1" dirty="0">
                <a:solidFill>
                  <a:srgbClr val="FF0000"/>
                </a:solidFill>
              </a:rPr>
              <a:t>数据播发中心与流动站之间</a:t>
            </a:r>
            <a:r>
              <a:rPr lang="zh-CN" altLang="en-US" sz="2400" dirty="0">
                <a:solidFill>
                  <a:schemeClr val="tx1"/>
                </a:solidFill>
              </a:rPr>
              <a:t>的移动通信：</a:t>
            </a:r>
            <a:r>
              <a:rPr lang="en-US" altLang="zh-CN" sz="2400" dirty="0">
                <a:solidFill>
                  <a:schemeClr val="tx1"/>
                </a:solidFill>
              </a:rPr>
              <a:t>GSM</a:t>
            </a:r>
            <a:r>
              <a:rPr lang="zh-CN" altLang="en-US" sz="2400" dirty="0">
                <a:solidFill>
                  <a:schemeClr val="tx1"/>
                </a:solidFill>
              </a:rPr>
              <a:t>，</a:t>
            </a:r>
            <a:r>
              <a:rPr lang="en-US" altLang="zh-CN" sz="2400" dirty="0">
                <a:solidFill>
                  <a:schemeClr val="tx1"/>
                </a:solidFill>
              </a:rPr>
              <a:t>GPRS</a:t>
            </a:r>
            <a:r>
              <a:rPr lang="zh-CN" altLang="en-US" sz="2400" dirty="0">
                <a:solidFill>
                  <a:srgbClr val="000099"/>
                </a:solidFill>
              </a:rPr>
              <a:t>，</a:t>
            </a:r>
            <a:r>
              <a:rPr lang="en-US" altLang="zh-CN" sz="2400" dirty="0">
                <a:solidFill>
                  <a:schemeClr val="tx1"/>
                </a:solidFill>
              </a:rPr>
              <a:t>CDMA</a:t>
            </a:r>
            <a:r>
              <a:rPr lang="zh-CN" altLang="en-US" sz="2400" dirty="0">
                <a:solidFill>
                  <a:schemeClr val="tx1"/>
                </a:solidFill>
              </a:rPr>
              <a:t>等</a:t>
            </a:r>
          </a:p>
          <a:p>
            <a:pPr lvl="1">
              <a:buFont typeface="Wingdings" panose="05000000000000000000" pitchFamily="2" charset="2"/>
              <a:buChar char="u"/>
            </a:pPr>
            <a:r>
              <a:rPr lang="zh-CN" altLang="en-US" sz="2800" b="1" dirty="0">
                <a:solidFill>
                  <a:srgbClr val="FF0000"/>
                </a:solidFill>
              </a:rPr>
              <a:t>用户</a:t>
            </a:r>
          </a:p>
          <a:p>
            <a:pPr lvl="2">
              <a:buFont typeface="Wingdings" panose="05000000000000000000" pitchFamily="2" charset="2"/>
              <a:buChar char="p"/>
            </a:pPr>
            <a:r>
              <a:rPr lang="en-US" altLang="zh-CN" sz="2400" dirty="0">
                <a:solidFill>
                  <a:schemeClr val="tx1"/>
                </a:solidFill>
              </a:rPr>
              <a:t>GPS</a:t>
            </a:r>
            <a:r>
              <a:rPr lang="zh-CN" altLang="en-US" sz="2400" dirty="0">
                <a:solidFill>
                  <a:schemeClr val="tx1"/>
                </a:solidFill>
              </a:rPr>
              <a:t>接收机</a:t>
            </a:r>
          </a:p>
          <a:p>
            <a:pPr lvl="2">
              <a:buFont typeface="Wingdings" panose="05000000000000000000" pitchFamily="2" charset="2"/>
              <a:buChar char="p"/>
            </a:pPr>
            <a:r>
              <a:rPr lang="zh-CN" altLang="en-US" sz="2400" dirty="0">
                <a:solidFill>
                  <a:schemeClr val="tx1"/>
                </a:solidFill>
              </a:rPr>
              <a:t>应配备数据通信设备</a:t>
            </a:r>
          </a:p>
          <a:p>
            <a:pPr lvl="2">
              <a:buFont typeface="Wingdings" panose="05000000000000000000" pitchFamily="2" charset="2"/>
              <a:buChar char="p"/>
            </a:pPr>
            <a:r>
              <a:rPr lang="zh-CN" altLang="en-US" sz="2400" dirty="0">
                <a:solidFill>
                  <a:schemeClr val="tx1"/>
                </a:solidFill>
              </a:rPr>
              <a:t>相应的数据处理软件</a:t>
            </a:r>
          </a:p>
          <a:p>
            <a:pPr eaLnBrk="1" hangingPunct="1"/>
            <a:endParaRPr lang="zh-CN" altLang="en-US" dirty="0"/>
          </a:p>
        </p:txBody>
      </p:sp>
    </p:spTree>
    <p:extLst>
      <p:ext uri="{BB962C8B-B14F-4D97-AF65-F5344CB8AC3E}">
        <p14:creationId xmlns:p14="http://schemas.microsoft.com/office/powerpoint/2010/main" val="410901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5D83E450-6533-44D8-BB94-79F0406FFE47}"/>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E2C609F-1CCF-4675-81B3-05ED71486176}" type="slidenum">
              <a:rPr lang="zh-CN" altLang="en-US" sz="1300"/>
              <a:pPr>
                <a:spcBef>
                  <a:spcPct val="0"/>
                </a:spcBef>
              </a:pPr>
              <a:t>23</a:t>
            </a:fld>
            <a:endParaRPr lang="en-US" altLang="zh-CN" sz="1300"/>
          </a:p>
        </p:txBody>
      </p:sp>
      <p:sp>
        <p:nvSpPr>
          <p:cNvPr id="57347" name="Rectangle 2">
            <a:extLst>
              <a:ext uri="{FF2B5EF4-FFF2-40B4-BE49-F238E27FC236}">
                <a16:creationId xmlns:a16="http://schemas.microsoft.com/office/drawing/2014/main" id="{2E94D808-1C58-4F90-8D08-0C1F21E139D1}"/>
              </a:ext>
            </a:extLst>
          </p:cNvPr>
          <p:cNvSpPr>
            <a:spLocks noGrp="1" noRot="1" noChangeAspect="1" noChangeArrowheads="1" noTextEdit="1"/>
          </p:cNvSpPr>
          <p:nvPr>
            <p:ph type="sldImg"/>
          </p:nvPr>
        </p:nvSpPr>
        <p:spPr>
          <a:xfrm>
            <a:off x="139700" y="768350"/>
            <a:ext cx="6819900" cy="3836988"/>
          </a:xfrm>
          <a:ln/>
        </p:spPr>
      </p:sp>
      <p:sp>
        <p:nvSpPr>
          <p:cNvPr id="57348" name="Rectangle 3">
            <a:extLst>
              <a:ext uri="{FF2B5EF4-FFF2-40B4-BE49-F238E27FC236}">
                <a16:creationId xmlns:a16="http://schemas.microsoft.com/office/drawing/2014/main" id="{583D16B8-8F0C-4E0F-9D24-5B0CCBED029D}"/>
              </a:ext>
            </a:extLst>
          </p:cNvPr>
          <p:cNvSpPr>
            <a:spLocks noGrp="1" noChangeArrowheads="1"/>
          </p:cNvSpPr>
          <p:nvPr>
            <p:ph type="body" idx="1"/>
          </p:nvPr>
        </p:nvSpPr>
        <p:spPr>
          <a:noFill/>
        </p:spPr>
        <p:txBody>
          <a:bodyPr/>
          <a:lstStyle/>
          <a:p>
            <a:pPr eaLnBrk="1" hangingPunct="1"/>
            <a:r>
              <a:rPr lang="en-US" altLang="zh-CN" dirty="0"/>
              <a:t>https://www.docin.com/p-244778538.html</a:t>
            </a:r>
          </a:p>
          <a:p>
            <a:pPr eaLnBrk="1" hangingPunct="1"/>
            <a:r>
              <a:rPr lang="en-US" altLang="zh-CN" dirty="0"/>
              <a:t>VRS(Virtual Reference System)</a:t>
            </a:r>
            <a:r>
              <a:rPr lang="zh-CN" altLang="en-US" dirty="0"/>
              <a:t>理论的虚拟参考站系统它是由 </a:t>
            </a:r>
            <a:r>
              <a:rPr lang="en-US" altLang="zh-CN" dirty="0"/>
              <a:t>Herbert Landau </a:t>
            </a:r>
            <a:r>
              <a:rPr lang="zh-CN" altLang="en-US" dirty="0"/>
              <a:t>博士提出，并由 </a:t>
            </a:r>
            <a:r>
              <a:rPr lang="en-US" altLang="zh-CN" dirty="0"/>
              <a:t>Spectra/</a:t>
            </a:r>
            <a:r>
              <a:rPr lang="en-US" altLang="zh-CN" dirty="0" err="1"/>
              <a:t>Terrasat</a:t>
            </a:r>
            <a:r>
              <a:rPr lang="en-US" altLang="zh-CN" dirty="0"/>
              <a:t> </a:t>
            </a:r>
            <a:r>
              <a:rPr lang="zh-CN" altLang="en-US" dirty="0"/>
              <a:t>公司（现被</a:t>
            </a:r>
            <a:r>
              <a:rPr lang="en-US" altLang="zh-CN" dirty="0"/>
              <a:t>Trimble</a:t>
            </a:r>
            <a:r>
              <a:rPr lang="zh-CN" altLang="en-US" dirty="0"/>
              <a:t>公司收购）推向市场的模型。</a:t>
            </a:r>
            <a:endParaRPr lang="en-US" altLang="zh-CN" dirty="0"/>
          </a:p>
          <a:p>
            <a:pPr eaLnBrk="1" hangingPunct="1"/>
            <a:r>
              <a:rPr lang="zh-CN" altLang="en-US" dirty="0"/>
              <a:t>徕卡公司目前推荐采用的主辐站模式</a:t>
            </a:r>
            <a:r>
              <a:rPr lang="en-US" altLang="zh-CN" dirty="0"/>
              <a:t>(MAC</a:t>
            </a:r>
            <a:r>
              <a:rPr lang="zh-CN" altLang="en-US" dirty="0"/>
              <a:t>，亦有称</a:t>
            </a:r>
            <a:r>
              <a:rPr lang="en-US" altLang="zh-CN" b="1" i="0" dirty="0">
                <a:solidFill>
                  <a:srgbClr val="000000"/>
                </a:solidFill>
                <a:effectLst/>
                <a:latin typeface="Verdana" panose="020B0604030504040204" pitchFamily="34" charset="0"/>
              </a:rPr>
              <a:t>MAX</a:t>
            </a:r>
            <a:r>
              <a:rPr lang="en-US" altLang="zh-CN" dirty="0"/>
              <a:t>): </a:t>
            </a:r>
            <a:r>
              <a:rPr lang="zh-CN" altLang="en-US" dirty="0"/>
              <a:t>原理上与普通 </a:t>
            </a:r>
            <a:r>
              <a:rPr lang="en-US" altLang="zh-CN" dirty="0"/>
              <a:t>GPS </a:t>
            </a:r>
            <a:r>
              <a:rPr lang="zh-CN" altLang="en-US" dirty="0"/>
              <a:t>作业时的参考站没有太大的区别。每一个参考站服务于一定作用半径内所有的</a:t>
            </a:r>
            <a:r>
              <a:rPr lang="en-US" altLang="zh-CN" dirty="0"/>
              <a:t>GPS </a:t>
            </a:r>
            <a:r>
              <a:rPr lang="zh-CN" altLang="en-US" dirty="0"/>
              <a:t>用户。对于长时间静态跟踪数据后处理的用户，借助于接收调频副载波、宽带快速网络通信，以及其他数据通信手段提供的 </a:t>
            </a:r>
            <a:r>
              <a:rPr lang="en-US" altLang="zh-CN" dirty="0"/>
              <a:t>DGPS </a:t>
            </a:r>
            <a:r>
              <a:rPr lang="zh-CN" altLang="en-US" dirty="0"/>
              <a:t>伪距差分改正数信息，从事准实时定位或实时精密导航的用户来说，服务半径可以达到几十公里、几百公里，甚至更长一些。至于需要实时给出厘米级定位精度的用户来说，单参考站的服务半径目前可以达到 </a:t>
            </a:r>
            <a:r>
              <a:rPr lang="en-US" altLang="zh-CN" dirty="0"/>
              <a:t>30 </a:t>
            </a:r>
            <a:r>
              <a:rPr lang="zh-CN" altLang="en-US" dirty="0"/>
              <a:t>公里以上。</a:t>
            </a:r>
            <a:endParaRPr lang="en-US" altLang="zh-CN" dirty="0"/>
          </a:p>
          <a:p>
            <a:pPr eaLnBrk="1" hangingPunct="1"/>
            <a:r>
              <a:rPr lang="zh-CN" altLang="en-US" dirty="0"/>
              <a:t>目前占主导地位的网终</a:t>
            </a:r>
            <a:r>
              <a:rPr lang="en-US" altLang="zh-CN" dirty="0"/>
              <a:t>CORS </a:t>
            </a:r>
            <a:r>
              <a:rPr lang="zh-CN" altLang="en-US" dirty="0"/>
              <a:t>技术是</a:t>
            </a:r>
            <a:r>
              <a:rPr lang="en-US" altLang="zh-CN" dirty="0"/>
              <a:t>VRS</a:t>
            </a:r>
            <a:r>
              <a:rPr lang="zh-CN" altLang="en-US" dirty="0"/>
              <a:t>和</a:t>
            </a:r>
            <a:r>
              <a:rPr lang="en-US" altLang="zh-CN" dirty="0"/>
              <a:t>MAC</a:t>
            </a:r>
            <a:r>
              <a:rPr lang="zh-CN" altLang="en-US" dirty="0"/>
              <a:t>，其他还有 </a:t>
            </a:r>
            <a:r>
              <a:rPr lang="en-US" altLang="zh-CN" dirty="0"/>
              <a:t>FKP</a:t>
            </a:r>
            <a:r>
              <a:rPr lang="zh-CN" altLang="en-US" dirty="0"/>
              <a:t>技术，</a:t>
            </a:r>
            <a:r>
              <a:rPr lang="en-US" altLang="zh-CN" dirty="0"/>
              <a:t>FKP</a:t>
            </a:r>
            <a:r>
              <a:rPr lang="zh-CN" altLang="en-US" dirty="0"/>
              <a:t>目前只有德国的 </a:t>
            </a:r>
            <a:r>
              <a:rPr lang="en-US" altLang="zh-CN" dirty="0"/>
              <a:t>SAPOS </a:t>
            </a:r>
            <a:r>
              <a:rPr lang="zh-CN" altLang="en-US" dirty="0"/>
              <a:t>网络在使用，覆盖面较窄，</a:t>
            </a:r>
            <a:r>
              <a:rPr lang="en-US" altLang="zh-CN" dirty="0"/>
              <a:t>VRS</a:t>
            </a:r>
            <a:r>
              <a:rPr lang="zh-CN" altLang="en-US" dirty="0"/>
              <a:t>和</a:t>
            </a:r>
            <a:r>
              <a:rPr lang="en-US" altLang="zh-CN" dirty="0"/>
              <a:t>MAC </a:t>
            </a:r>
            <a:r>
              <a:rPr lang="zh-CN" altLang="en-US" dirty="0"/>
              <a:t>在网终参数估计方法，改正数的生成，发布方法和流动站段计算量等方面各不相同。天宝和南方 </a:t>
            </a:r>
            <a:r>
              <a:rPr lang="en-US" altLang="zh-CN" dirty="0"/>
              <a:t>CORS </a:t>
            </a:r>
            <a:r>
              <a:rPr lang="zh-CN" altLang="en-US" dirty="0"/>
              <a:t>方案都是采用的 </a:t>
            </a:r>
            <a:r>
              <a:rPr lang="en-US" altLang="zh-CN" dirty="0"/>
              <a:t>VRS</a:t>
            </a:r>
            <a:endParaRPr lang="zh-CN" altLang="en-US" dirty="0"/>
          </a:p>
          <a:p>
            <a:pPr eaLnBrk="1" hangingPunct="1"/>
            <a:endParaRPr lang="zh-CN" altLang="en-US" dirty="0"/>
          </a:p>
        </p:txBody>
      </p:sp>
    </p:spTree>
    <p:extLst>
      <p:ext uri="{BB962C8B-B14F-4D97-AF65-F5344CB8AC3E}">
        <p14:creationId xmlns:p14="http://schemas.microsoft.com/office/powerpoint/2010/main" val="3127087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5EDF4-EDE5-4CDA-BB91-9C39C0FFF744}"/>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B9E8FD1-2772-45A9-B67B-5A3B356522BE}" type="slidenum">
              <a:rPr lang="zh-CN" altLang="en-US" sz="1300"/>
              <a:pPr>
                <a:spcBef>
                  <a:spcPct val="0"/>
                </a:spcBef>
              </a:pPr>
              <a:t>24</a:t>
            </a:fld>
            <a:endParaRPr lang="en-US" altLang="zh-CN" sz="1300"/>
          </a:p>
        </p:txBody>
      </p:sp>
      <p:sp>
        <p:nvSpPr>
          <p:cNvPr id="61443" name="Rectangle 2">
            <a:extLst>
              <a:ext uri="{FF2B5EF4-FFF2-40B4-BE49-F238E27FC236}">
                <a16:creationId xmlns:a16="http://schemas.microsoft.com/office/drawing/2014/main" id="{7A3F2BEE-EABE-4AD1-9E9B-48820B2654C5}"/>
              </a:ext>
            </a:extLst>
          </p:cNvPr>
          <p:cNvSpPr>
            <a:spLocks noGrp="1" noRot="1" noChangeAspect="1" noChangeArrowheads="1" noTextEdit="1"/>
          </p:cNvSpPr>
          <p:nvPr>
            <p:ph type="sldImg"/>
          </p:nvPr>
        </p:nvSpPr>
        <p:spPr>
          <a:xfrm>
            <a:off x="139700" y="768350"/>
            <a:ext cx="6819900" cy="3836988"/>
          </a:xfrm>
          <a:ln/>
        </p:spPr>
      </p:sp>
      <p:sp>
        <p:nvSpPr>
          <p:cNvPr id="61444" name="Rectangle 3">
            <a:extLst>
              <a:ext uri="{FF2B5EF4-FFF2-40B4-BE49-F238E27FC236}">
                <a16:creationId xmlns:a16="http://schemas.microsoft.com/office/drawing/2014/main" id="{6B48ED64-5B5A-4DFB-9974-49429541C944}"/>
              </a:ext>
            </a:extLst>
          </p:cNvPr>
          <p:cNvSpPr>
            <a:spLocks noGrp="1" noChangeArrowheads="1"/>
          </p:cNvSpPr>
          <p:nvPr>
            <p:ph type="body" idx="1"/>
          </p:nvPr>
        </p:nvSpPr>
        <p:spPr>
          <a:noFill/>
        </p:spPr>
        <p:txBody>
          <a:bodyPr/>
          <a:lstStyle/>
          <a:p>
            <a:pPr lvl="2">
              <a:buFont typeface="Wingdings" panose="05000000000000000000" pitchFamily="2" charset="2"/>
              <a:buChar char="p"/>
            </a:pPr>
            <a:r>
              <a:rPr lang="en-US" altLang="zh-CN" sz="1200" dirty="0">
                <a:solidFill>
                  <a:schemeClr val="tx1"/>
                </a:solidFill>
              </a:rPr>
              <a:t>2001</a:t>
            </a:r>
            <a:r>
              <a:rPr lang="zh-CN" altLang="en-US" sz="1200" dirty="0">
                <a:solidFill>
                  <a:schemeClr val="tx1"/>
                </a:solidFill>
              </a:rPr>
              <a:t>年由</a:t>
            </a:r>
            <a:r>
              <a:rPr lang="en-US" altLang="zh-CN" sz="1200" dirty="0">
                <a:solidFill>
                  <a:schemeClr val="tx1"/>
                </a:solidFill>
              </a:rPr>
              <a:t>Herbert Landau</a:t>
            </a:r>
            <a:r>
              <a:rPr lang="zh-CN" altLang="en-US" sz="1200" dirty="0">
                <a:solidFill>
                  <a:schemeClr val="tx1"/>
                </a:solidFill>
              </a:rPr>
              <a:t>提出</a:t>
            </a:r>
          </a:p>
          <a:p>
            <a:pPr lvl="2">
              <a:buFont typeface="Wingdings" panose="05000000000000000000" pitchFamily="2" charset="2"/>
              <a:buChar char="p"/>
            </a:pPr>
            <a:r>
              <a:rPr lang="zh-CN" altLang="en-US" sz="1200" b="1" dirty="0">
                <a:solidFill>
                  <a:srgbClr val="FF0000"/>
                </a:solidFill>
              </a:rPr>
              <a:t>数据处理中心</a:t>
            </a:r>
            <a:r>
              <a:rPr lang="zh-CN" altLang="en-US" sz="1200" dirty="0">
                <a:solidFill>
                  <a:schemeClr val="tx1"/>
                </a:solidFill>
              </a:rPr>
              <a:t>利用相关基站估计残余系统误差，并生成相应模型</a:t>
            </a:r>
          </a:p>
          <a:p>
            <a:pPr lvl="2">
              <a:buFont typeface="Wingdings" panose="05000000000000000000" pitchFamily="2" charset="2"/>
              <a:buChar char="p"/>
            </a:pPr>
            <a:r>
              <a:rPr lang="zh-CN" altLang="en-US" sz="1200" dirty="0">
                <a:solidFill>
                  <a:schemeClr val="tx1"/>
                </a:solidFill>
              </a:rPr>
              <a:t>数据处理中心将该点作为</a:t>
            </a:r>
            <a:r>
              <a:rPr lang="zh-CN" altLang="en-US" sz="1200" b="1" dirty="0">
                <a:solidFill>
                  <a:srgbClr val="FF0000"/>
                </a:solidFill>
              </a:rPr>
              <a:t>虚拟基准站</a:t>
            </a:r>
            <a:r>
              <a:rPr lang="zh-CN" altLang="en-US" sz="1200" dirty="0">
                <a:solidFill>
                  <a:schemeClr val="tx1"/>
                </a:solidFill>
              </a:rPr>
              <a:t>，估计残差，生成虚拟载波相位观测值，并通过数据播发中心播发用户</a:t>
            </a:r>
          </a:p>
          <a:p>
            <a:pPr lvl="2">
              <a:buFont typeface="Wingdings" panose="05000000000000000000" pitchFamily="2" charset="2"/>
              <a:buChar char="p"/>
            </a:pPr>
            <a:r>
              <a:rPr lang="zh-CN" altLang="en-US" sz="1200" dirty="0">
                <a:solidFill>
                  <a:schemeClr val="tx1"/>
                </a:solidFill>
              </a:rPr>
              <a:t>用户利用虚拟基准站上的虚拟观测值按常规</a:t>
            </a:r>
            <a:r>
              <a:rPr lang="en-US" altLang="zh-CN" sz="1200" dirty="0">
                <a:solidFill>
                  <a:schemeClr val="tx1"/>
                </a:solidFill>
              </a:rPr>
              <a:t>RTK</a:t>
            </a:r>
            <a:r>
              <a:rPr lang="zh-CN" altLang="en-US" sz="1200" dirty="0">
                <a:solidFill>
                  <a:schemeClr val="tx1"/>
                </a:solidFill>
              </a:rPr>
              <a:t>最终定位</a:t>
            </a:r>
          </a:p>
          <a:p>
            <a:pPr lvl="2">
              <a:buFont typeface="Wingdings" panose="05000000000000000000" pitchFamily="2" charset="2"/>
              <a:buChar char="p"/>
            </a:pPr>
            <a:r>
              <a:rPr lang="zh-CN" altLang="en-US" sz="1200" dirty="0">
                <a:solidFill>
                  <a:schemeClr val="tx1"/>
                </a:solidFill>
              </a:rPr>
              <a:t>作业模式：</a:t>
            </a:r>
            <a:r>
              <a:rPr lang="zh-CN" altLang="en-US" sz="1200" b="1" dirty="0">
                <a:solidFill>
                  <a:srgbClr val="FF0000"/>
                </a:solidFill>
              </a:rPr>
              <a:t>双向数据通讯</a:t>
            </a:r>
          </a:p>
          <a:p>
            <a:pPr eaLnBrk="1" hangingPunct="1"/>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0033CC"/>
                </a:solidFill>
                <a:latin typeface="Verdana" panose="020B0604030504040204" pitchFamily="34" charset="0"/>
                <a:ea typeface="宋体" panose="02010600030101010101" pitchFamily="2" charset="-122"/>
              </a:rPr>
              <a:t>德国的</a:t>
            </a:r>
            <a:r>
              <a:rPr lang="en-US" altLang="zh-CN" sz="1200" dirty="0">
                <a:solidFill>
                  <a:srgbClr val="0033CC"/>
                </a:solidFill>
                <a:latin typeface="Verdana" panose="020B0604030504040204" pitchFamily="34" charset="0"/>
                <a:ea typeface="宋体" panose="02010600030101010101" pitchFamily="2" charset="-122"/>
              </a:rPr>
              <a:t>Geo+ GmbH</a:t>
            </a:r>
            <a:r>
              <a:rPr lang="zh-CN" altLang="en-US" sz="1200" dirty="0">
                <a:solidFill>
                  <a:srgbClr val="0033CC"/>
                </a:solidFill>
                <a:latin typeface="Verdana" panose="020B0604030504040204" pitchFamily="34" charset="0"/>
                <a:ea typeface="宋体" panose="02010600030101010101" pitchFamily="2" charset="-122"/>
              </a:rPr>
              <a:t>最早提出 </a:t>
            </a:r>
          </a:p>
          <a:p>
            <a:r>
              <a:rPr lang="zh-CN" altLang="en-US" dirty="0"/>
              <a:t>一种基于空间域误差建模的网络</a:t>
            </a:r>
            <a:r>
              <a:rPr lang="en-US" altLang="zh-CN" dirty="0"/>
              <a:t>RTK</a:t>
            </a:r>
            <a:r>
              <a:rPr lang="zh-CN" altLang="en-US" dirty="0"/>
              <a:t>技术，通过多基准站联合解算生成区域化的误差参数，用户根据自身位置内插修正卫星信号误差。其核心思路是将电离层延迟、对流层延迟、轨道误差等公共误差分解为与地理位置相关的区域性参数，并通过广播方式发送给用户端。</a:t>
            </a:r>
          </a:p>
        </p:txBody>
      </p:sp>
      <p:sp>
        <p:nvSpPr>
          <p:cNvPr id="4" name="灯片编号占位符 3"/>
          <p:cNvSpPr>
            <a:spLocks noGrp="1"/>
          </p:cNvSpPr>
          <p:nvPr>
            <p:ph type="sldNum" sz="quarter" idx="5"/>
          </p:nvPr>
        </p:nvSpPr>
        <p:spPr/>
        <p:txBody>
          <a:bodyPr/>
          <a:lstStyle/>
          <a:p>
            <a:pPr>
              <a:defRPr/>
            </a:pPr>
            <a:fld id="{E386A567-E01C-40A0-B734-559ACF3028AD}" type="slidenum">
              <a:rPr lang="zh-CN" altLang="en-US" smtClean="0"/>
              <a:pPr>
                <a:defRPr/>
              </a:pPr>
              <a:t>26</a:t>
            </a:fld>
            <a:endParaRPr lang="en-US" altLang="zh-CN"/>
          </a:p>
        </p:txBody>
      </p:sp>
    </p:spTree>
    <p:extLst>
      <p:ext uri="{BB962C8B-B14F-4D97-AF65-F5344CB8AC3E}">
        <p14:creationId xmlns:p14="http://schemas.microsoft.com/office/powerpoint/2010/main" val="389424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zh-CN" altLang="en-US" dirty="0"/>
              <a:t>引“山东科技大学苏醒老师</a:t>
            </a:r>
            <a:r>
              <a:rPr lang="en-US" altLang="zh-CN" dirty="0"/>
              <a:t>PPT</a:t>
            </a:r>
            <a:r>
              <a:rPr lang="zh-CN" altLang="en-US" dirty="0"/>
              <a:t>”</a:t>
            </a:r>
          </a:p>
        </p:txBody>
      </p:sp>
      <p:sp>
        <p:nvSpPr>
          <p:cNvPr id="4" name="灯片编号占位符 3"/>
          <p:cNvSpPr>
            <a:spLocks noGrp="1"/>
          </p:cNvSpPr>
          <p:nvPr>
            <p:ph type="sldNum" sz="quarter" idx="5"/>
          </p:nvPr>
        </p:nvSpPr>
        <p:spPr/>
        <p:txBody>
          <a:bodyPr/>
          <a:lstStyle/>
          <a:p>
            <a:pPr>
              <a:defRPr/>
            </a:pPr>
            <a:fld id="{E386A567-E01C-40A0-B734-559ACF3028AD}" type="slidenum">
              <a:rPr lang="zh-CN" altLang="en-US" smtClean="0"/>
              <a:pPr>
                <a:defRPr/>
              </a:pPr>
              <a:t>28</a:t>
            </a:fld>
            <a:endParaRPr lang="en-US" altLang="zh-CN"/>
          </a:p>
        </p:txBody>
      </p:sp>
    </p:spTree>
    <p:extLst>
      <p:ext uri="{BB962C8B-B14F-4D97-AF65-F5344CB8AC3E}">
        <p14:creationId xmlns:p14="http://schemas.microsoft.com/office/powerpoint/2010/main" val="853225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0FD2E3FB-1C8B-42DC-8C90-1DD91D34039B}"/>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DACBBF4-E2D2-48B7-B8C5-EAEB050AF79A}" type="slidenum">
              <a:rPr lang="zh-CN" altLang="en-US" sz="1300"/>
              <a:pPr>
                <a:spcBef>
                  <a:spcPct val="0"/>
                </a:spcBef>
              </a:pPr>
              <a:t>29</a:t>
            </a:fld>
            <a:endParaRPr lang="en-US" altLang="zh-CN" sz="1300"/>
          </a:p>
        </p:txBody>
      </p:sp>
      <p:sp>
        <p:nvSpPr>
          <p:cNvPr id="66563" name="Rectangle 2">
            <a:extLst>
              <a:ext uri="{FF2B5EF4-FFF2-40B4-BE49-F238E27FC236}">
                <a16:creationId xmlns:a16="http://schemas.microsoft.com/office/drawing/2014/main" id="{D8EAF71B-AD2B-46F5-B667-49DD5EB7C7A5}"/>
              </a:ext>
            </a:extLst>
          </p:cNvPr>
          <p:cNvSpPr>
            <a:spLocks noGrp="1" noRot="1" noChangeAspect="1" noChangeArrowheads="1" noTextEdit="1"/>
          </p:cNvSpPr>
          <p:nvPr>
            <p:ph type="sldImg"/>
          </p:nvPr>
        </p:nvSpPr>
        <p:spPr>
          <a:xfrm>
            <a:off x="139700" y="768350"/>
            <a:ext cx="6819900" cy="3836988"/>
          </a:xfrm>
          <a:ln/>
        </p:spPr>
      </p:sp>
      <p:sp>
        <p:nvSpPr>
          <p:cNvPr id="66564" name="Rectangle 3">
            <a:extLst>
              <a:ext uri="{FF2B5EF4-FFF2-40B4-BE49-F238E27FC236}">
                <a16:creationId xmlns:a16="http://schemas.microsoft.com/office/drawing/2014/main" id="{5A8A8077-6975-4646-B7A5-013CC81EDD6D}"/>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C8793A4B-D613-4953-91D1-D68351DC6E26}"/>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560D0BF-06E0-49CE-8FBB-0080161DCEB6}" type="slidenum">
              <a:rPr lang="zh-CN" altLang="en-US" sz="1300"/>
              <a:pPr>
                <a:spcBef>
                  <a:spcPct val="0"/>
                </a:spcBef>
              </a:pPr>
              <a:t>3</a:t>
            </a:fld>
            <a:endParaRPr lang="en-US" altLang="zh-CN" sz="1300"/>
          </a:p>
        </p:txBody>
      </p:sp>
      <p:sp>
        <p:nvSpPr>
          <p:cNvPr id="10243" name="Rectangle 2">
            <a:extLst>
              <a:ext uri="{FF2B5EF4-FFF2-40B4-BE49-F238E27FC236}">
                <a16:creationId xmlns:a16="http://schemas.microsoft.com/office/drawing/2014/main" id="{6CBA5C36-9B5A-4CB7-B27C-1CD6D6E3749F}"/>
              </a:ext>
            </a:extLst>
          </p:cNvPr>
          <p:cNvSpPr>
            <a:spLocks noGrp="1" noRot="1" noChangeAspect="1" noChangeArrowheads="1" noTextEdit="1"/>
          </p:cNvSpPr>
          <p:nvPr>
            <p:ph type="sldImg"/>
          </p:nvPr>
        </p:nvSpPr>
        <p:spPr>
          <a:xfrm>
            <a:off x="139700" y="768350"/>
            <a:ext cx="6819900" cy="3836988"/>
          </a:xfrm>
          <a:ln/>
        </p:spPr>
      </p:sp>
      <p:sp>
        <p:nvSpPr>
          <p:cNvPr id="10244" name="Rectangle 3">
            <a:extLst>
              <a:ext uri="{FF2B5EF4-FFF2-40B4-BE49-F238E27FC236}">
                <a16:creationId xmlns:a16="http://schemas.microsoft.com/office/drawing/2014/main" id="{745F1CAF-3980-4972-84BB-3CEF36AA5359}"/>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63ECD3D2-F312-49B1-AB19-F42E197939CD}"/>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A74B70E-9609-4562-AF63-2019BA3386EA}" type="slidenum">
              <a:rPr lang="zh-CN" altLang="en-US" sz="1300"/>
              <a:pPr>
                <a:spcBef>
                  <a:spcPct val="0"/>
                </a:spcBef>
              </a:pPr>
              <a:t>4</a:t>
            </a:fld>
            <a:endParaRPr lang="en-US" altLang="zh-CN" sz="1300"/>
          </a:p>
        </p:txBody>
      </p:sp>
      <p:sp>
        <p:nvSpPr>
          <p:cNvPr id="14339" name="Rectangle 2">
            <a:extLst>
              <a:ext uri="{FF2B5EF4-FFF2-40B4-BE49-F238E27FC236}">
                <a16:creationId xmlns:a16="http://schemas.microsoft.com/office/drawing/2014/main" id="{C58E33FB-2718-4F02-9BF7-4E03822D4343}"/>
              </a:ext>
            </a:extLst>
          </p:cNvPr>
          <p:cNvSpPr>
            <a:spLocks noGrp="1" noRot="1" noChangeAspect="1" noChangeArrowheads="1" noTextEdit="1"/>
          </p:cNvSpPr>
          <p:nvPr>
            <p:ph type="sldImg"/>
          </p:nvPr>
        </p:nvSpPr>
        <p:spPr>
          <a:xfrm>
            <a:off x="139700" y="768350"/>
            <a:ext cx="6819900" cy="3836988"/>
          </a:xfrm>
          <a:ln/>
        </p:spPr>
      </p:sp>
      <p:sp>
        <p:nvSpPr>
          <p:cNvPr id="14340" name="Rectangle 3">
            <a:extLst>
              <a:ext uri="{FF2B5EF4-FFF2-40B4-BE49-F238E27FC236}">
                <a16:creationId xmlns:a16="http://schemas.microsoft.com/office/drawing/2014/main" id="{3034006E-6F03-4DED-8724-B1FC0CA27E07}"/>
              </a:ext>
            </a:extLst>
          </p:cNvPr>
          <p:cNvSpPr>
            <a:spLocks noGrp="1" noChangeArrowheads="1"/>
          </p:cNvSpPr>
          <p:nvPr>
            <p:ph type="body" idx="1"/>
          </p:nvPr>
        </p:nvSpPr>
        <p:spPr>
          <a:xfrm>
            <a:off x="946150" y="4860925"/>
            <a:ext cx="5207000" cy="4605338"/>
          </a:xfrm>
          <a:noFill/>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591C3948-F80B-4E9F-8B3B-8B605F379CD4}"/>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B131D8B-13DF-4022-AA37-8CD26155E9A4}" type="slidenum">
              <a:rPr lang="zh-CN" altLang="en-US" sz="1300"/>
              <a:pPr>
                <a:spcBef>
                  <a:spcPct val="0"/>
                </a:spcBef>
              </a:pPr>
              <a:t>5</a:t>
            </a:fld>
            <a:endParaRPr lang="en-US" altLang="zh-CN" sz="1300"/>
          </a:p>
        </p:txBody>
      </p:sp>
      <p:sp>
        <p:nvSpPr>
          <p:cNvPr id="16387" name="Rectangle 2">
            <a:extLst>
              <a:ext uri="{FF2B5EF4-FFF2-40B4-BE49-F238E27FC236}">
                <a16:creationId xmlns:a16="http://schemas.microsoft.com/office/drawing/2014/main" id="{9BC61DA1-A52A-4EF6-8857-417649764788}"/>
              </a:ext>
            </a:extLst>
          </p:cNvPr>
          <p:cNvSpPr>
            <a:spLocks noGrp="1" noRot="1" noChangeAspect="1" noChangeArrowheads="1" noTextEdit="1"/>
          </p:cNvSpPr>
          <p:nvPr>
            <p:ph type="sldImg"/>
          </p:nvPr>
        </p:nvSpPr>
        <p:spPr>
          <a:xfrm>
            <a:off x="139700" y="768350"/>
            <a:ext cx="6819900" cy="3836988"/>
          </a:xfrm>
          <a:ln/>
        </p:spPr>
      </p:sp>
      <p:sp>
        <p:nvSpPr>
          <p:cNvPr id="16388" name="Rectangle 3">
            <a:extLst>
              <a:ext uri="{FF2B5EF4-FFF2-40B4-BE49-F238E27FC236}">
                <a16:creationId xmlns:a16="http://schemas.microsoft.com/office/drawing/2014/main" id="{7CFAE3F4-2FAA-48D1-AC16-A73591C92A91}"/>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E9D081A2-AD94-4B87-974E-134E42F052D2}"/>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FE30675-1608-49AF-8C49-F53BDD5561FB}" type="slidenum">
              <a:rPr lang="zh-CN" altLang="en-US" sz="1300"/>
              <a:pPr>
                <a:spcBef>
                  <a:spcPct val="0"/>
                </a:spcBef>
              </a:pPr>
              <a:t>6</a:t>
            </a:fld>
            <a:endParaRPr lang="en-US" altLang="zh-CN" sz="1300"/>
          </a:p>
        </p:txBody>
      </p:sp>
      <p:sp>
        <p:nvSpPr>
          <p:cNvPr id="18435" name="Rectangle 2">
            <a:extLst>
              <a:ext uri="{FF2B5EF4-FFF2-40B4-BE49-F238E27FC236}">
                <a16:creationId xmlns:a16="http://schemas.microsoft.com/office/drawing/2014/main" id="{E0057694-A599-40B6-8D8E-9D81590FEDBC}"/>
              </a:ext>
            </a:extLst>
          </p:cNvPr>
          <p:cNvSpPr>
            <a:spLocks noGrp="1" noRot="1" noChangeAspect="1" noChangeArrowheads="1" noTextEdit="1"/>
          </p:cNvSpPr>
          <p:nvPr>
            <p:ph type="sldImg"/>
          </p:nvPr>
        </p:nvSpPr>
        <p:spPr>
          <a:xfrm>
            <a:off x="139700" y="768350"/>
            <a:ext cx="6819900" cy="3836988"/>
          </a:xfrm>
          <a:ln/>
        </p:spPr>
      </p:sp>
      <p:sp>
        <p:nvSpPr>
          <p:cNvPr id="18436" name="Rectangle 3">
            <a:extLst>
              <a:ext uri="{FF2B5EF4-FFF2-40B4-BE49-F238E27FC236}">
                <a16:creationId xmlns:a16="http://schemas.microsoft.com/office/drawing/2014/main" id="{3E88E92C-DAB4-430D-B1A5-F411CCD6514C}"/>
              </a:ext>
            </a:extLst>
          </p:cNvPr>
          <p:cNvSpPr>
            <a:spLocks noGrp="1" noChangeArrowheads="1"/>
          </p:cNvSpPr>
          <p:nvPr>
            <p:ph type="body" idx="1"/>
          </p:nvPr>
        </p:nvSpPr>
        <p:spPr>
          <a:xfrm>
            <a:off x="946150" y="4860925"/>
            <a:ext cx="5207000" cy="4605338"/>
          </a:xfrm>
          <a:noFill/>
        </p:spPr>
        <p:txBody>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D18779B-13E6-4CB2-BE4C-A9AC58F1C4D9}"/>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6189D58-15B3-44D2-9083-D66EF9460F87}" type="slidenum">
              <a:rPr lang="zh-CN" altLang="en-US" sz="1300"/>
              <a:pPr>
                <a:spcBef>
                  <a:spcPct val="0"/>
                </a:spcBef>
              </a:pPr>
              <a:t>7</a:t>
            </a:fld>
            <a:endParaRPr lang="en-US" altLang="zh-CN" sz="1300"/>
          </a:p>
        </p:txBody>
      </p:sp>
      <p:sp>
        <p:nvSpPr>
          <p:cNvPr id="20483" name="Rectangle 2">
            <a:extLst>
              <a:ext uri="{FF2B5EF4-FFF2-40B4-BE49-F238E27FC236}">
                <a16:creationId xmlns:a16="http://schemas.microsoft.com/office/drawing/2014/main" id="{992C4DD3-D1EB-45F2-9129-6B753A5513D7}"/>
              </a:ext>
            </a:extLst>
          </p:cNvPr>
          <p:cNvSpPr>
            <a:spLocks noGrp="1" noRot="1" noChangeAspect="1" noChangeArrowheads="1" noTextEdit="1"/>
          </p:cNvSpPr>
          <p:nvPr>
            <p:ph type="sldImg"/>
          </p:nvPr>
        </p:nvSpPr>
        <p:spPr>
          <a:xfrm>
            <a:off x="139700" y="768350"/>
            <a:ext cx="6819900" cy="3836988"/>
          </a:xfrm>
          <a:ln/>
        </p:spPr>
      </p:sp>
      <p:sp>
        <p:nvSpPr>
          <p:cNvPr id="20484" name="Rectangle 3">
            <a:extLst>
              <a:ext uri="{FF2B5EF4-FFF2-40B4-BE49-F238E27FC236}">
                <a16:creationId xmlns:a16="http://schemas.microsoft.com/office/drawing/2014/main" id="{B904B366-A976-46B2-8BB5-1D5136CBFE4A}"/>
              </a:ext>
            </a:extLst>
          </p:cNvPr>
          <p:cNvSpPr>
            <a:spLocks noGrp="1" noChangeArrowheads="1"/>
          </p:cNvSpPr>
          <p:nvPr>
            <p:ph type="body" idx="1"/>
          </p:nvPr>
        </p:nvSpPr>
        <p:spPr>
          <a:xfrm>
            <a:off x="946150" y="4860925"/>
            <a:ext cx="5207000" cy="4605338"/>
          </a:xfrm>
          <a:noFill/>
        </p:spPr>
        <p:txBody>
          <a:bodyPr/>
          <a:lstStyle/>
          <a:p>
            <a:pPr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B9CD789E-FF7E-4F20-B4DB-8633DA76D05F}"/>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594F345-4427-435F-BE2F-9690EB09D7D2}" type="slidenum">
              <a:rPr lang="zh-CN" altLang="en-US" sz="1300"/>
              <a:pPr>
                <a:spcBef>
                  <a:spcPct val="0"/>
                </a:spcBef>
              </a:pPr>
              <a:t>8</a:t>
            </a:fld>
            <a:endParaRPr lang="en-US" altLang="zh-CN" sz="1300"/>
          </a:p>
        </p:txBody>
      </p:sp>
      <p:sp>
        <p:nvSpPr>
          <p:cNvPr id="22531" name="Rectangle 2">
            <a:extLst>
              <a:ext uri="{FF2B5EF4-FFF2-40B4-BE49-F238E27FC236}">
                <a16:creationId xmlns:a16="http://schemas.microsoft.com/office/drawing/2014/main" id="{9EF9BF1D-F597-4218-8D25-755AE6233477}"/>
              </a:ext>
            </a:extLst>
          </p:cNvPr>
          <p:cNvSpPr>
            <a:spLocks noGrp="1" noRot="1" noChangeAspect="1" noChangeArrowheads="1" noTextEdit="1"/>
          </p:cNvSpPr>
          <p:nvPr>
            <p:ph type="sldImg"/>
          </p:nvPr>
        </p:nvSpPr>
        <p:spPr>
          <a:xfrm>
            <a:off x="139700" y="768350"/>
            <a:ext cx="6819900" cy="3836988"/>
          </a:xfrm>
          <a:ln/>
        </p:spPr>
      </p:sp>
      <p:sp>
        <p:nvSpPr>
          <p:cNvPr id="22532" name="Rectangle 3">
            <a:extLst>
              <a:ext uri="{FF2B5EF4-FFF2-40B4-BE49-F238E27FC236}">
                <a16:creationId xmlns:a16="http://schemas.microsoft.com/office/drawing/2014/main" id="{D01E138A-8143-4CAF-A22C-F8FD1158F8EC}"/>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43AC833-6E1C-42A9-B76C-50EF34F86659}"/>
              </a:ext>
            </a:extLst>
          </p:cNvPr>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3231E0C-930E-4FCB-B070-1319705C39CF}" type="slidenum">
              <a:rPr lang="zh-CN" altLang="en-US" sz="1300"/>
              <a:pPr>
                <a:spcBef>
                  <a:spcPct val="0"/>
                </a:spcBef>
              </a:pPr>
              <a:t>9</a:t>
            </a:fld>
            <a:endParaRPr lang="en-US" altLang="zh-CN" sz="1300"/>
          </a:p>
        </p:txBody>
      </p:sp>
      <p:sp>
        <p:nvSpPr>
          <p:cNvPr id="24579" name="Rectangle 2">
            <a:extLst>
              <a:ext uri="{FF2B5EF4-FFF2-40B4-BE49-F238E27FC236}">
                <a16:creationId xmlns:a16="http://schemas.microsoft.com/office/drawing/2014/main" id="{C7C62E4C-E198-4216-8E1A-0214AEB014F9}"/>
              </a:ext>
            </a:extLst>
          </p:cNvPr>
          <p:cNvSpPr>
            <a:spLocks noGrp="1" noRot="1" noChangeAspect="1" noChangeArrowheads="1" noTextEdit="1"/>
          </p:cNvSpPr>
          <p:nvPr>
            <p:ph type="sldImg"/>
          </p:nvPr>
        </p:nvSpPr>
        <p:spPr>
          <a:xfrm>
            <a:off x="139700" y="768350"/>
            <a:ext cx="6819900" cy="3836988"/>
          </a:xfrm>
          <a:ln/>
        </p:spPr>
      </p:sp>
      <p:sp>
        <p:nvSpPr>
          <p:cNvPr id="24580" name="Rectangle 3">
            <a:extLst>
              <a:ext uri="{FF2B5EF4-FFF2-40B4-BE49-F238E27FC236}">
                <a16:creationId xmlns:a16="http://schemas.microsoft.com/office/drawing/2014/main" id="{C00C2EE3-9D9B-4F70-8924-B805E1AD30F6}"/>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7">
            <a:extLst>
              <a:ext uri="{FF2B5EF4-FFF2-40B4-BE49-F238E27FC236}">
                <a16:creationId xmlns:a16="http://schemas.microsoft.com/office/drawing/2014/main" id="{1B65CBF4-4759-4156-BDF6-A6BB51D4F428}"/>
              </a:ext>
            </a:extLst>
          </p:cNvPr>
          <p:cNvSpPr>
            <a:spLocks noChangeShapeType="1"/>
          </p:cNvSpPr>
          <p:nvPr/>
        </p:nvSpPr>
        <p:spPr bwMode="auto">
          <a:xfrm>
            <a:off x="304800" y="4149725"/>
            <a:ext cx="11480800" cy="0"/>
          </a:xfrm>
          <a:prstGeom prst="line">
            <a:avLst/>
          </a:prstGeom>
          <a:noFill/>
          <a:ln w="666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 name="Group 8">
            <a:extLst>
              <a:ext uri="{FF2B5EF4-FFF2-40B4-BE49-F238E27FC236}">
                <a16:creationId xmlns:a16="http://schemas.microsoft.com/office/drawing/2014/main" id="{27E99A82-3675-4704-8B4F-6E617219705F}"/>
              </a:ext>
            </a:extLst>
          </p:cNvPr>
          <p:cNvGrpSpPr>
            <a:grpSpLocks/>
          </p:cNvGrpSpPr>
          <p:nvPr/>
        </p:nvGrpSpPr>
        <p:grpSpPr bwMode="auto">
          <a:xfrm>
            <a:off x="9006185" y="1413034"/>
            <a:ext cx="3048000" cy="2514600"/>
            <a:chOff x="144" y="912"/>
            <a:chExt cx="1440" cy="1584"/>
          </a:xfrm>
        </p:grpSpPr>
        <p:sp>
          <p:nvSpPr>
            <p:cNvPr id="6" name="Rectangle 9">
              <a:extLst>
                <a:ext uri="{FF2B5EF4-FFF2-40B4-BE49-F238E27FC236}">
                  <a16:creationId xmlns:a16="http://schemas.microsoft.com/office/drawing/2014/main" id="{55781073-B621-451A-A5A1-A6555CAEF1D4}"/>
                </a:ext>
              </a:extLst>
            </p:cNvPr>
            <p:cNvSpPr>
              <a:spLocks noChangeArrowheads="1"/>
            </p:cNvSpPr>
            <p:nvPr/>
          </p:nvSpPr>
          <p:spPr bwMode="auto">
            <a:xfrm>
              <a:off x="960" y="912"/>
              <a:ext cx="52" cy="97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 name="Rectangle 10">
              <a:extLst>
                <a:ext uri="{FF2B5EF4-FFF2-40B4-BE49-F238E27FC236}">
                  <a16:creationId xmlns:a16="http://schemas.microsoft.com/office/drawing/2014/main" id="{14500A37-4EA9-436D-A924-BCA00C1B460A}"/>
                </a:ext>
              </a:extLst>
            </p:cNvPr>
            <p:cNvSpPr>
              <a:spLocks noChangeArrowheads="1"/>
            </p:cNvSpPr>
            <p:nvPr/>
          </p:nvSpPr>
          <p:spPr bwMode="auto">
            <a:xfrm>
              <a:off x="844" y="912"/>
              <a:ext cx="52" cy="86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 name="Rectangle 11">
              <a:extLst>
                <a:ext uri="{FF2B5EF4-FFF2-40B4-BE49-F238E27FC236}">
                  <a16:creationId xmlns:a16="http://schemas.microsoft.com/office/drawing/2014/main" id="{6C5F909C-6BC9-43E3-8D3D-2430EBB4617D}"/>
                </a:ext>
              </a:extLst>
            </p:cNvPr>
            <p:cNvSpPr>
              <a:spLocks noChangeArrowheads="1"/>
            </p:cNvSpPr>
            <p:nvPr/>
          </p:nvSpPr>
          <p:spPr bwMode="auto">
            <a:xfrm>
              <a:off x="727" y="912"/>
              <a:ext cx="52" cy="73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 name="Rectangle 12">
              <a:extLst>
                <a:ext uri="{FF2B5EF4-FFF2-40B4-BE49-F238E27FC236}">
                  <a16:creationId xmlns:a16="http://schemas.microsoft.com/office/drawing/2014/main" id="{D6DF9412-9A80-4763-9B91-13F16E6064A2}"/>
                </a:ext>
              </a:extLst>
            </p:cNvPr>
            <p:cNvSpPr>
              <a:spLocks noChangeArrowheads="1"/>
            </p:cNvSpPr>
            <p:nvPr/>
          </p:nvSpPr>
          <p:spPr bwMode="auto">
            <a:xfrm>
              <a:off x="610" y="912"/>
              <a:ext cx="52" cy="6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 name="Rectangle 13">
              <a:extLst>
                <a:ext uri="{FF2B5EF4-FFF2-40B4-BE49-F238E27FC236}">
                  <a16:creationId xmlns:a16="http://schemas.microsoft.com/office/drawing/2014/main" id="{05B65F19-134A-40A0-AB09-0DC3FB3B7F4F}"/>
                </a:ext>
              </a:extLst>
            </p:cNvPr>
            <p:cNvSpPr>
              <a:spLocks noChangeArrowheads="1"/>
            </p:cNvSpPr>
            <p:nvPr/>
          </p:nvSpPr>
          <p:spPr bwMode="auto">
            <a:xfrm>
              <a:off x="494" y="912"/>
              <a:ext cx="52" cy="49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 name="Rectangle 14">
              <a:extLst>
                <a:ext uri="{FF2B5EF4-FFF2-40B4-BE49-F238E27FC236}">
                  <a16:creationId xmlns:a16="http://schemas.microsoft.com/office/drawing/2014/main" id="{C0CCE79A-54C3-4480-BB94-62026F2C9109}"/>
                </a:ext>
              </a:extLst>
            </p:cNvPr>
            <p:cNvSpPr>
              <a:spLocks noChangeArrowheads="1"/>
            </p:cNvSpPr>
            <p:nvPr/>
          </p:nvSpPr>
          <p:spPr bwMode="auto">
            <a:xfrm>
              <a:off x="377" y="912"/>
              <a:ext cx="52" cy="36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2" name="Rectangle 15">
              <a:extLst>
                <a:ext uri="{FF2B5EF4-FFF2-40B4-BE49-F238E27FC236}">
                  <a16:creationId xmlns:a16="http://schemas.microsoft.com/office/drawing/2014/main" id="{65C5FBF3-B0DC-4451-92B9-4398BABD5155}"/>
                </a:ext>
              </a:extLst>
            </p:cNvPr>
            <p:cNvSpPr>
              <a:spLocks noChangeArrowheads="1"/>
            </p:cNvSpPr>
            <p:nvPr/>
          </p:nvSpPr>
          <p:spPr bwMode="auto">
            <a:xfrm>
              <a:off x="260" y="912"/>
              <a:ext cx="52" cy="24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 name="Rectangle 16">
              <a:extLst>
                <a:ext uri="{FF2B5EF4-FFF2-40B4-BE49-F238E27FC236}">
                  <a16:creationId xmlns:a16="http://schemas.microsoft.com/office/drawing/2014/main" id="{72FF7AB2-E05E-454F-8507-9F3CE733E765}"/>
                </a:ext>
              </a:extLst>
            </p:cNvPr>
            <p:cNvSpPr>
              <a:spLocks noChangeArrowheads="1"/>
            </p:cNvSpPr>
            <p:nvPr/>
          </p:nvSpPr>
          <p:spPr bwMode="auto">
            <a:xfrm>
              <a:off x="144" y="912"/>
              <a:ext cx="52" cy="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4" name="Rectangle 17">
              <a:extLst>
                <a:ext uri="{FF2B5EF4-FFF2-40B4-BE49-F238E27FC236}">
                  <a16:creationId xmlns:a16="http://schemas.microsoft.com/office/drawing/2014/main" id="{7B20F5BC-9DED-4425-939D-FA51586C8E66}"/>
                </a:ext>
              </a:extLst>
            </p:cNvPr>
            <p:cNvSpPr>
              <a:spLocks noChangeArrowheads="1"/>
            </p:cNvSpPr>
            <p:nvPr/>
          </p:nvSpPr>
          <p:spPr bwMode="auto">
            <a:xfrm>
              <a:off x="1077" y="912"/>
              <a:ext cx="49" cy="10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5" name="Rectangle 18">
              <a:extLst>
                <a:ext uri="{FF2B5EF4-FFF2-40B4-BE49-F238E27FC236}">
                  <a16:creationId xmlns:a16="http://schemas.microsoft.com/office/drawing/2014/main" id="{E0C3A2D4-CB03-45C7-9443-5F76F15959E5}"/>
                </a:ext>
              </a:extLst>
            </p:cNvPr>
            <p:cNvSpPr>
              <a:spLocks noChangeArrowheads="1"/>
            </p:cNvSpPr>
            <p:nvPr/>
          </p:nvSpPr>
          <p:spPr bwMode="auto">
            <a:xfrm>
              <a:off x="1191" y="912"/>
              <a:ext cx="49" cy="122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6" name="Rectangle 19">
              <a:extLst>
                <a:ext uri="{FF2B5EF4-FFF2-40B4-BE49-F238E27FC236}">
                  <a16:creationId xmlns:a16="http://schemas.microsoft.com/office/drawing/2014/main" id="{DD17003F-7183-4FC9-8B4F-B0F80DDF0D95}"/>
                </a:ext>
              </a:extLst>
            </p:cNvPr>
            <p:cNvSpPr>
              <a:spLocks noChangeArrowheads="1"/>
            </p:cNvSpPr>
            <p:nvPr/>
          </p:nvSpPr>
          <p:spPr bwMode="auto">
            <a:xfrm>
              <a:off x="1304" y="912"/>
              <a:ext cx="49" cy="13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7" name="Rectangle 20">
              <a:extLst>
                <a:ext uri="{FF2B5EF4-FFF2-40B4-BE49-F238E27FC236}">
                  <a16:creationId xmlns:a16="http://schemas.microsoft.com/office/drawing/2014/main" id="{13459811-EF20-4204-811A-7A3A086A2141}"/>
                </a:ext>
              </a:extLst>
            </p:cNvPr>
            <p:cNvSpPr>
              <a:spLocks noChangeArrowheads="1"/>
            </p:cNvSpPr>
            <p:nvPr/>
          </p:nvSpPr>
          <p:spPr bwMode="auto">
            <a:xfrm>
              <a:off x="1418" y="912"/>
              <a:ext cx="52" cy="14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8" name="Rectangle 21">
              <a:extLst>
                <a:ext uri="{FF2B5EF4-FFF2-40B4-BE49-F238E27FC236}">
                  <a16:creationId xmlns:a16="http://schemas.microsoft.com/office/drawing/2014/main" id="{0CC982CE-DE8A-4E17-B5FB-9332AD6DE839}"/>
                </a:ext>
              </a:extLst>
            </p:cNvPr>
            <p:cNvSpPr>
              <a:spLocks noChangeArrowheads="1"/>
            </p:cNvSpPr>
            <p:nvPr/>
          </p:nvSpPr>
          <p:spPr bwMode="auto">
            <a:xfrm>
              <a:off x="1535" y="912"/>
              <a:ext cx="49" cy="158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
        <p:nvSpPr>
          <p:cNvPr id="19" name="Rectangle 22">
            <a:extLst>
              <a:ext uri="{FF2B5EF4-FFF2-40B4-BE49-F238E27FC236}">
                <a16:creationId xmlns:a16="http://schemas.microsoft.com/office/drawing/2014/main" id="{1DBE2EC8-F55C-4910-8CA3-28FC573313CD}"/>
              </a:ext>
            </a:extLst>
          </p:cNvPr>
          <p:cNvSpPr>
            <a:spLocks noChangeArrowheads="1"/>
          </p:cNvSpPr>
          <p:nvPr/>
        </p:nvSpPr>
        <p:spPr bwMode="auto">
          <a:xfrm>
            <a:off x="0" y="6569075"/>
            <a:ext cx="4751917"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 name="Text Box 23">
            <a:extLst>
              <a:ext uri="{FF2B5EF4-FFF2-40B4-BE49-F238E27FC236}">
                <a16:creationId xmlns:a16="http://schemas.microsoft.com/office/drawing/2014/main" id="{5EDA394E-6CF0-449B-B7AC-CDC74F574EA6}"/>
              </a:ext>
            </a:extLst>
          </p:cNvPr>
          <p:cNvSpPr txBox="1">
            <a:spLocks noChangeArrowheads="1"/>
          </p:cNvSpPr>
          <p:nvPr/>
        </p:nvSpPr>
        <p:spPr bwMode="auto">
          <a:xfrm>
            <a:off x="4751917" y="6381751"/>
            <a:ext cx="744008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2000" dirty="0">
                <a:solidFill>
                  <a:schemeClr val="bg2"/>
                </a:solidFill>
                <a:ea typeface="华文细黑" panose="02010600040101010101" pitchFamily="2" charset="-122"/>
              </a:rPr>
              <a:t>福建师范大学</a:t>
            </a:r>
            <a:r>
              <a:rPr lang="zh-CN" altLang="en-US" sz="2000" dirty="0">
                <a:solidFill>
                  <a:schemeClr val="bg2"/>
                </a:solidFill>
              </a:rPr>
              <a:t>　　</a:t>
            </a:r>
            <a:r>
              <a:rPr lang="zh-CN" altLang="en-US" sz="2000" dirty="0">
                <a:solidFill>
                  <a:schemeClr val="bg2"/>
                </a:solidFill>
                <a:ea typeface="华文行楷" panose="02010800040101010101" pitchFamily="2" charset="-122"/>
              </a:rPr>
              <a:t>地理科学学院</a:t>
            </a:r>
            <a:r>
              <a:rPr lang="zh-CN" altLang="en-US" dirty="0">
                <a:solidFill>
                  <a:schemeClr val="bg2"/>
                </a:solidFill>
                <a:ea typeface="华文新魏" panose="02010800040101010101" pitchFamily="2" charset="-122"/>
              </a:rPr>
              <a:t>　地理信息科学系</a:t>
            </a:r>
          </a:p>
        </p:txBody>
      </p:sp>
      <p:sp>
        <p:nvSpPr>
          <p:cNvPr id="7170" name="Rectangle 2"/>
          <p:cNvSpPr>
            <a:spLocks noGrp="1" noChangeArrowheads="1"/>
          </p:cNvSpPr>
          <p:nvPr>
            <p:ph type="ctrTitle"/>
          </p:nvPr>
        </p:nvSpPr>
        <p:spPr>
          <a:xfrm>
            <a:off x="2152972" y="1804988"/>
            <a:ext cx="7823200" cy="2286000"/>
          </a:xfrm>
        </p:spPr>
        <p:txBody>
          <a:bodyPr/>
          <a:lstStyle>
            <a:lvl1pPr>
              <a:defRPr sz="4500"/>
            </a:lvl1pPr>
          </a:lstStyle>
          <a:p>
            <a:pPr lvl="0"/>
            <a:r>
              <a:rPr lang="zh-CN" altLang="en-US" noProof="0" dirty="0"/>
              <a:t>单击此处编辑母版标题样式</a:t>
            </a:r>
          </a:p>
        </p:txBody>
      </p:sp>
      <p:sp>
        <p:nvSpPr>
          <p:cNvPr id="7171" name="Rectangle 3"/>
          <p:cNvSpPr>
            <a:spLocks noGrp="1" noChangeArrowheads="1"/>
          </p:cNvSpPr>
          <p:nvPr>
            <p:ph type="subTitle" idx="1"/>
          </p:nvPr>
        </p:nvSpPr>
        <p:spPr>
          <a:xfrm>
            <a:off x="2246333" y="4243713"/>
            <a:ext cx="7721600" cy="1447800"/>
          </a:xfrm>
        </p:spPr>
        <p:txBody>
          <a:bodyPr/>
          <a:lstStyle>
            <a:lvl1pPr marL="0" indent="0">
              <a:buFont typeface="Wingdings" pitchFamily="2" charset="2"/>
              <a:buNone/>
              <a:defRPr sz="2600" b="0"/>
            </a:lvl1pPr>
          </a:lstStyle>
          <a:p>
            <a:pPr lvl="0"/>
            <a:r>
              <a:rPr lang="zh-CN" altLang="en-US" noProof="0"/>
              <a:t>单击此处编辑母版副标题样式</a:t>
            </a:r>
          </a:p>
        </p:txBody>
      </p:sp>
      <p:sp>
        <p:nvSpPr>
          <p:cNvPr id="21" name="Rectangle 4">
            <a:extLst>
              <a:ext uri="{FF2B5EF4-FFF2-40B4-BE49-F238E27FC236}">
                <a16:creationId xmlns:a16="http://schemas.microsoft.com/office/drawing/2014/main" id="{A76C147D-6472-49F1-896E-EC2845073B56}"/>
              </a:ext>
            </a:extLst>
          </p:cNvPr>
          <p:cNvSpPr>
            <a:spLocks noGrp="1" noChangeArrowheads="1"/>
          </p:cNvSpPr>
          <p:nvPr>
            <p:ph type="dt" sz="half" idx="10"/>
          </p:nvPr>
        </p:nvSpPr>
        <p:spPr>
          <a:xfrm>
            <a:off x="609600" y="6248400"/>
            <a:ext cx="2844800" cy="457200"/>
          </a:xfrm>
        </p:spPr>
        <p:txBody>
          <a:bodyPr/>
          <a:lstStyle>
            <a:lvl1pPr>
              <a:defRPr/>
            </a:lvl1pPr>
          </a:lstStyle>
          <a:p>
            <a:pPr>
              <a:defRPr/>
            </a:pPr>
            <a:endParaRPr lang="en-US" altLang="zh-CN"/>
          </a:p>
        </p:txBody>
      </p:sp>
      <p:sp>
        <p:nvSpPr>
          <p:cNvPr id="22" name="Rectangle 5">
            <a:extLst>
              <a:ext uri="{FF2B5EF4-FFF2-40B4-BE49-F238E27FC236}">
                <a16:creationId xmlns:a16="http://schemas.microsoft.com/office/drawing/2014/main" id="{F88492EE-4E73-41E6-9AEE-CB3DBE5E593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23" name="Rectangle 6">
            <a:extLst>
              <a:ext uri="{FF2B5EF4-FFF2-40B4-BE49-F238E27FC236}">
                <a16:creationId xmlns:a16="http://schemas.microsoft.com/office/drawing/2014/main" id="{0AE20DC9-C880-4D7A-B678-AC0C6760147C}"/>
              </a:ext>
            </a:extLst>
          </p:cNvPr>
          <p:cNvSpPr>
            <a:spLocks noGrp="1" noChangeArrowheads="1"/>
          </p:cNvSpPr>
          <p:nvPr>
            <p:ph type="sldNum" sz="quarter" idx="12"/>
          </p:nvPr>
        </p:nvSpPr>
        <p:spPr/>
        <p:txBody>
          <a:bodyPr/>
          <a:lstStyle>
            <a:lvl1pPr>
              <a:defRPr smtClean="0"/>
            </a:lvl1pPr>
          </a:lstStyle>
          <a:p>
            <a:pPr>
              <a:defRPr/>
            </a:pPr>
            <a:fld id="{952E3EF4-347D-401D-92E7-39A9B1AD2B8F}" type="slidenum">
              <a:rPr lang="zh-CN" altLang="en-US"/>
              <a:pPr>
                <a:defRPr/>
              </a:pPr>
              <a:t>‹#›</a:t>
            </a:fld>
            <a:endParaRPr lang="en-US" altLang="zh-CN" dirty="0"/>
          </a:p>
        </p:txBody>
      </p:sp>
      <p:grpSp>
        <p:nvGrpSpPr>
          <p:cNvPr id="24" name="Group 8">
            <a:extLst>
              <a:ext uri="{FF2B5EF4-FFF2-40B4-BE49-F238E27FC236}">
                <a16:creationId xmlns:a16="http://schemas.microsoft.com/office/drawing/2014/main" id="{0C579019-7754-40AC-BBEC-8C2F9698D04F}"/>
              </a:ext>
            </a:extLst>
          </p:cNvPr>
          <p:cNvGrpSpPr>
            <a:grpSpLocks/>
          </p:cNvGrpSpPr>
          <p:nvPr userDrawn="1"/>
        </p:nvGrpSpPr>
        <p:grpSpPr bwMode="auto">
          <a:xfrm flipH="1">
            <a:off x="74959" y="1413034"/>
            <a:ext cx="3048000" cy="2514600"/>
            <a:chOff x="144" y="912"/>
            <a:chExt cx="1440" cy="1584"/>
          </a:xfrm>
        </p:grpSpPr>
        <p:sp>
          <p:nvSpPr>
            <p:cNvPr id="25" name="Rectangle 9">
              <a:extLst>
                <a:ext uri="{FF2B5EF4-FFF2-40B4-BE49-F238E27FC236}">
                  <a16:creationId xmlns:a16="http://schemas.microsoft.com/office/drawing/2014/main" id="{8A653E8A-14B9-4C40-B66E-A89559B1DC11}"/>
                </a:ext>
              </a:extLst>
            </p:cNvPr>
            <p:cNvSpPr>
              <a:spLocks noChangeArrowheads="1"/>
            </p:cNvSpPr>
            <p:nvPr/>
          </p:nvSpPr>
          <p:spPr bwMode="auto">
            <a:xfrm>
              <a:off x="960" y="912"/>
              <a:ext cx="52" cy="97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6" name="Rectangle 10">
              <a:extLst>
                <a:ext uri="{FF2B5EF4-FFF2-40B4-BE49-F238E27FC236}">
                  <a16:creationId xmlns:a16="http://schemas.microsoft.com/office/drawing/2014/main" id="{01D81E83-F47B-4B10-AD68-7548BCA68AD5}"/>
                </a:ext>
              </a:extLst>
            </p:cNvPr>
            <p:cNvSpPr>
              <a:spLocks noChangeArrowheads="1"/>
            </p:cNvSpPr>
            <p:nvPr/>
          </p:nvSpPr>
          <p:spPr bwMode="auto">
            <a:xfrm>
              <a:off x="844" y="912"/>
              <a:ext cx="52" cy="86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7" name="Rectangle 11">
              <a:extLst>
                <a:ext uri="{FF2B5EF4-FFF2-40B4-BE49-F238E27FC236}">
                  <a16:creationId xmlns:a16="http://schemas.microsoft.com/office/drawing/2014/main" id="{B13E2053-6D9D-46FD-B694-607F54EC3C9A}"/>
                </a:ext>
              </a:extLst>
            </p:cNvPr>
            <p:cNvSpPr>
              <a:spLocks noChangeArrowheads="1"/>
            </p:cNvSpPr>
            <p:nvPr/>
          </p:nvSpPr>
          <p:spPr bwMode="auto">
            <a:xfrm>
              <a:off x="727" y="912"/>
              <a:ext cx="52" cy="73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8" name="Rectangle 12">
              <a:extLst>
                <a:ext uri="{FF2B5EF4-FFF2-40B4-BE49-F238E27FC236}">
                  <a16:creationId xmlns:a16="http://schemas.microsoft.com/office/drawing/2014/main" id="{578D228B-160B-4293-BCF9-2440B2982A47}"/>
                </a:ext>
              </a:extLst>
            </p:cNvPr>
            <p:cNvSpPr>
              <a:spLocks noChangeArrowheads="1"/>
            </p:cNvSpPr>
            <p:nvPr/>
          </p:nvSpPr>
          <p:spPr bwMode="auto">
            <a:xfrm>
              <a:off x="610" y="912"/>
              <a:ext cx="52" cy="6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9" name="Rectangle 13">
              <a:extLst>
                <a:ext uri="{FF2B5EF4-FFF2-40B4-BE49-F238E27FC236}">
                  <a16:creationId xmlns:a16="http://schemas.microsoft.com/office/drawing/2014/main" id="{3B338CD7-CACF-4E11-B8BF-A13A1452ABD9}"/>
                </a:ext>
              </a:extLst>
            </p:cNvPr>
            <p:cNvSpPr>
              <a:spLocks noChangeArrowheads="1"/>
            </p:cNvSpPr>
            <p:nvPr/>
          </p:nvSpPr>
          <p:spPr bwMode="auto">
            <a:xfrm>
              <a:off x="494" y="912"/>
              <a:ext cx="52" cy="49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0" name="Rectangle 14">
              <a:extLst>
                <a:ext uri="{FF2B5EF4-FFF2-40B4-BE49-F238E27FC236}">
                  <a16:creationId xmlns:a16="http://schemas.microsoft.com/office/drawing/2014/main" id="{5BF4DFEB-22BF-450E-A703-8F698A16E16C}"/>
                </a:ext>
              </a:extLst>
            </p:cNvPr>
            <p:cNvSpPr>
              <a:spLocks noChangeArrowheads="1"/>
            </p:cNvSpPr>
            <p:nvPr/>
          </p:nvSpPr>
          <p:spPr bwMode="auto">
            <a:xfrm>
              <a:off x="377" y="912"/>
              <a:ext cx="52" cy="36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1" name="Rectangle 15">
              <a:extLst>
                <a:ext uri="{FF2B5EF4-FFF2-40B4-BE49-F238E27FC236}">
                  <a16:creationId xmlns:a16="http://schemas.microsoft.com/office/drawing/2014/main" id="{FCE9D2E7-E012-4F8C-AB79-DA0D0AB8C35D}"/>
                </a:ext>
              </a:extLst>
            </p:cNvPr>
            <p:cNvSpPr>
              <a:spLocks noChangeArrowheads="1"/>
            </p:cNvSpPr>
            <p:nvPr/>
          </p:nvSpPr>
          <p:spPr bwMode="auto">
            <a:xfrm>
              <a:off x="260" y="912"/>
              <a:ext cx="52" cy="24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2" name="Rectangle 16">
              <a:extLst>
                <a:ext uri="{FF2B5EF4-FFF2-40B4-BE49-F238E27FC236}">
                  <a16:creationId xmlns:a16="http://schemas.microsoft.com/office/drawing/2014/main" id="{30552EFD-BBF8-444F-AEAD-198242420D95}"/>
                </a:ext>
              </a:extLst>
            </p:cNvPr>
            <p:cNvSpPr>
              <a:spLocks noChangeArrowheads="1"/>
            </p:cNvSpPr>
            <p:nvPr/>
          </p:nvSpPr>
          <p:spPr bwMode="auto">
            <a:xfrm>
              <a:off x="144" y="912"/>
              <a:ext cx="52" cy="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3" name="Rectangle 17">
              <a:extLst>
                <a:ext uri="{FF2B5EF4-FFF2-40B4-BE49-F238E27FC236}">
                  <a16:creationId xmlns:a16="http://schemas.microsoft.com/office/drawing/2014/main" id="{9A1A4E81-9522-4FF3-AA80-4A8F693172E9}"/>
                </a:ext>
              </a:extLst>
            </p:cNvPr>
            <p:cNvSpPr>
              <a:spLocks noChangeArrowheads="1"/>
            </p:cNvSpPr>
            <p:nvPr/>
          </p:nvSpPr>
          <p:spPr bwMode="auto">
            <a:xfrm>
              <a:off x="1077" y="912"/>
              <a:ext cx="49" cy="10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4" name="Rectangle 18">
              <a:extLst>
                <a:ext uri="{FF2B5EF4-FFF2-40B4-BE49-F238E27FC236}">
                  <a16:creationId xmlns:a16="http://schemas.microsoft.com/office/drawing/2014/main" id="{6EAD5BE1-179A-4C04-B89E-78D856812D6C}"/>
                </a:ext>
              </a:extLst>
            </p:cNvPr>
            <p:cNvSpPr>
              <a:spLocks noChangeArrowheads="1"/>
            </p:cNvSpPr>
            <p:nvPr/>
          </p:nvSpPr>
          <p:spPr bwMode="auto">
            <a:xfrm>
              <a:off x="1191" y="912"/>
              <a:ext cx="49" cy="122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5" name="Rectangle 19">
              <a:extLst>
                <a:ext uri="{FF2B5EF4-FFF2-40B4-BE49-F238E27FC236}">
                  <a16:creationId xmlns:a16="http://schemas.microsoft.com/office/drawing/2014/main" id="{3F92C8E7-5F71-44DC-AE5E-D9C69EA1E082}"/>
                </a:ext>
              </a:extLst>
            </p:cNvPr>
            <p:cNvSpPr>
              <a:spLocks noChangeArrowheads="1"/>
            </p:cNvSpPr>
            <p:nvPr/>
          </p:nvSpPr>
          <p:spPr bwMode="auto">
            <a:xfrm>
              <a:off x="1304" y="912"/>
              <a:ext cx="49" cy="13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6" name="Rectangle 20">
              <a:extLst>
                <a:ext uri="{FF2B5EF4-FFF2-40B4-BE49-F238E27FC236}">
                  <a16:creationId xmlns:a16="http://schemas.microsoft.com/office/drawing/2014/main" id="{F22AB6FF-7C48-4148-B43D-DB58459684FF}"/>
                </a:ext>
              </a:extLst>
            </p:cNvPr>
            <p:cNvSpPr>
              <a:spLocks noChangeArrowheads="1"/>
            </p:cNvSpPr>
            <p:nvPr/>
          </p:nvSpPr>
          <p:spPr bwMode="auto">
            <a:xfrm>
              <a:off x="1418" y="912"/>
              <a:ext cx="52" cy="14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7" name="Rectangle 21">
              <a:extLst>
                <a:ext uri="{FF2B5EF4-FFF2-40B4-BE49-F238E27FC236}">
                  <a16:creationId xmlns:a16="http://schemas.microsoft.com/office/drawing/2014/main" id="{CCF4A30E-5601-411E-9FE7-DE8753CB90D3}"/>
                </a:ext>
              </a:extLst>
            </p:cNvPr>
            <p:cNvSpPr>
              <a:spLocks noChangeArrowheads="1"/>
            </p:cNvSpPr>
            <p:nvPr/>
          </p:nvSpPr>
          <p:spPr bwMode="auto">
            <a:xfrm>
              <a:off x="1535" y="912"/>
              <a:ext cx="49" cy="158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Tree>
    <p:extLst>
      <p:ext uri="{BB962C8B-B14F-4D97-AF65-F5344CB8AC3E}">
        <p14:creationId xmlns:p14="http://schemas.microsoft.com/office/powerpoint/2010/main" val="13026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D1235B5-538F-4FB0-90FA-62EC6AE19ED8}"/>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6647221-E00B-4E18-8DB3-438AE9A6C73A}"/>
              </a:ext>
            </a:extLst>
          </p:cNvPr>
          <p:cNvSpPr>
            <a:spLocks noGrp="1" noChangeArrowheads="1"/>
          </p:cNvSpPr>
          <p:nvPr>
            <p:ph type="sldNum" sz="quarter" idx="11"/>
          </p:nvPr>
        </p:nvSpPr>
        <p:spPr>
          <a:ln/>
        </p:spPr>
        <p:txBody>
          <a:bodyPr/>
          <a:lstStyle>
            <a:lvl1pPr>
              <a:defRPr/>
            </a:lvl1pPr>
          </a:lstStyle>
          <a:p>
            <a:pPr>
              <a:defRPr/>
            </a:pPr>
            <a:fld id="{A669AB99-EB51-4001-9509-6ADC5ADDC9E2}" type="slidenum">
              <a:rPr lang="zh-CN" altLang="en-US"/>
              <a:pPr>
                <a:defRPr/>
              </a:pPr>
              <a:t>‹#›</a:t>
            </a:fld>
            <a:endParaRPr lang="en-US" altLang="zh-CN"/>
          </a:p>
        </p:txBody>
      </p:sp>
      <p:sp>
        <p:nvSpPr>
          <p:cNvPr id="6" name="Rectangle 21">
            <a:extLst>
              <a:ext uri="{FF2B5EF4-FFF2-40B4-BE49-F238E27FC236}">
                <a16:creationId xmlns:a16="http://schemas.microsoft.com/office/drawing/2014/main" id="{5145B321-96ED-4B60-8FBD-7A84205125ED}"/>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074326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45600" y="117476"/>
            <a:ext cx="2336800" cy="5978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35200" y="117476"/>
            <a:ext cx="6807200" cy="5978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CA75BA7-F1D0-42B6-8DAB-4DAC248FC6B2}"/>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0270BA3-F8B6-4926-A5AB-43FDAD800556}"/>
              </a:ext>
            </a:extLst>
          </p:cNvPr>
          <p:cNvSpPr>
            <a:spLocks noGrp="1" noChangeArrowheads="1"/>
          </p:cNvSpPr>
          <p:nvPr>
            <p:ph type="sldNum" sz="quarter" idx="11"/>
          </p:nvPr>
        </p:nvSpPr>
        <p:spPr>
          <a:ln/>
        </p:spPr>
        <p:txBody>
          <a:bodyPr/>
          <a:lstStyle>
            <a:lvl1pPr>
              <a:defRPr/>
            </a:lvl1pPr>
          </a:lstStyle>
          <a:p>
            <a:pPr>
              <a:defRPr/>
            </a:pPr>
            <a:fld id="{5C2FE5D5-84A3-4522-B2EF-554B366502D2}" type="slidenum">
              <a:rPr lang="zh-CN" altLang="en-US"/>
              <a:pPr>
                <a:defRPr/>
              </a:pPr>
              <a:t>‹#›</a:t>
            </a:fld>
            <a:endParaRPr lang="en-US" altLang="zh-CN"/>
          </a:p>
        </p:txBody>
      </p:sp>
      <p:sp>
        <p:nvSpPr>
          <p:cNvPr id="6" name="Rectangle 21">
            <a:extLst>
              <a:ext uri="{FF2B5EF4-FFF2-40B4-BE49-F238E27FC236}">
                <a16:creationId xmlns:a16="http://schemas.microsoft.com/office/drawing/2014/main" id="{EE41D128-7765-4827-B445-9CE5DAA204CA}"/>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87746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235200" y="117475"/>
            <a:ext cx="9347200" cy="1150938"/>
          </a:xfrm>
        </p:spPr>
        <p:txBody>
          <a:bodyPr/>
          <a:lstStyle/>
          <a:p>
            <a:r>
              <a:rPr lang="zh-CN" altLang="en-US"/>
              <a:t>单击此处编辑母版标题样式</a:t>
            </a:r>
          </a:p>
        </p:txBody>
      </p:sp>
      <p:sp>
        <p:nvSpPr>
          <p:cNvPr id="3" name="文本占位符 2"/>
          <p:cNvSpPr>
            <a:spLocks noGrp="1"/>
          </p:cNvSpPr>
          <p:nvPr>
            <p:ph type="body" sz="half" idx="1"/>
          </p:nvPr>
        </p:nvSpPr>
        <p:spPr>
          <a:xfrm>
            <a:off x="2235200" y="1700214"/>
            <a:ext cx="4572000" cy="4395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010400" y="1700214"/>
            <a:ext cx="4572000" cy="4395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6078FC2-9E8D-47E5-BEFB-54CE5381F7E5}"/>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F188384-6736-45CB-B2F8-5D6AA9567700}"/>
              </a:ext>
            </a:extLst>
          </p:cNvPr>
          <p:cNvSpPr>
            <a:spLocks noGrp="1" noChangeArrowheads="1"/>
          </p:cNvSpPr>
          <p:nvPr>
            <p:ph type="sldNum" sz="quarter" idx="11"/>
          </p:nvPr>
        </p:nvSpPr>
        <p:spPr>
          <a:ln/>
        </p:spPr>
        <p:txBody>
          <a:bodyPr/>
          <a:lstStyle>
            <a:lvl1pPr>
              <a:defRPr/>
            </a:lvl1pPr>
          </a:lstStyle>
          <a:p>
            <a:pPr>
              <a:defRPr/>
            </a:pPr>
            <a:fld id="{5D7AAF7F-E212-461C-A5E1-C7BE15433C60}" type="slidenum">
              <a:rPr lang="zh-CN" altLang="en-US"/>
              <a:pPr>
                <a:defRPr/>
              </a:pPr>
              <a:t>‹#›</a:t>
            </a:fld>
            <a:endParaRPr lang="en-US" altLang="zh-CN"/>
          </a:p>
        </p:txBody>
      </p:sp>
      <p:sp>
        <p:nvSpPr>
          <p:cNvPr id="7" name="Rectangle 21">
            <a:extLst>
              <a:ext uri="{FF2B5EF4-FFF2-40B4-BE49-F238E27FC236}">
                <a16:creationId xmlns:a16="http://schemas.microsoft.com/office/drawing/2014/main" id="{08002518-C867-4366-BBFA-E28427DAEFAB}"/>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538186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235200" y="117475"/>
            <a:ext cx="9347200" cy="1150938"/>
          </a:xfrm>
        </p:spPr>
        <p:txBody>
          <a:bodyPr/>
          <a:lstStyle/>
          <a:p>
            <a:r>
              <a:rPr lang="zh-CN" altLang="en-US"/>
              <a:t>单击此处编辑母版标题样式</a:t>
            </a:r>
          </a:p>
        </p:txBody>
      </p:sp>
      <p:sp>
        <p:nvSpPr>
          <p:cNvPr id="3" name="文本占位符 2"/>
          <p:cNvSpPr>
            <a:spLocks noGrp="1"/>
          </p:cNvSpPr>
          <p:nvPr>
            <p:ph type="body" sz="half" idx="1"/>
          </p:nvPr>
        </p:nvSpPr>
        <p:spPr>
          <a:xfrm>
            <a:off x="2235200" y="1700214"/>
            <a:ext cx="4572000" cy="4395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7010400" y="1700213"/>
            <a:ext cx="4572000" cy="2120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7010400" y="3973514"/>
            <a:ext cx="4572000" cy="2122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4D3D07AA-8481-4CC5-8E6B-FE98F7AAE9D1}"/>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45574A37-9A3E-4225-B967-A0C6F3187922}"/>
              </a:ext>
            </a:extLst>
          </p:cNvPr>
          <p:cNvSpPr>
            <a:spLocks noGrp="1" noChangeArrowheads="1"/>
          </p:cNvSpPr>
          <p:nvPr>
            <p:ph type="sldNum" sz="quarter" idx="11"/>
          </p:nvPr>
        </p:nvSpPr>
        <p:spPr>
          <a:ln/>
        </p:spPr>
        <p:txBody>
          <a:bodyPr/>
          <a:lstStyle>
            <a:lvl1pPr>
              <a:defRPr/>
            </a:lvl1pPr>
          </a:lstStyle>
          <a:p>
            <a:pPr>
              <a:defRPr/>
            </a:pPr>
            <a:fld id="{4E90DC39-26DC-401C-8446-CF590B7AAA2F}" type="slidenum">
              <a:rPr lang="zh-CN" altLang="en-US"/>
              <a:pPr>
                <a:defRPr/>
              </a:pPr>
              <a:t>‹#›</a:t>
            </a:fld>
            <a:endParaRPr lang="en-US" altLang="zh-CN"/>
          </a:p>
        </p:txBody>
      </p:sp>
      <p:sp>
        <p:nvSpPr>
          <p:cNvPr id="8" name="Rectangle 21">
            <a:extLst>
              <a:ext uri="{FF2B5EF4-FFF2-40B4-BE49-F238E27FC236}">
                <a16:creationId xmlns:a16="http://schemas.microsoft.com/office/drawing/2014/main" id="{CD82488F-98B2-438B-99C9-1E4369733606}"/>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24164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0639580-B36A-46D8-ADD6-0D45D1FD577E}"/>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2533AA8-743F-490B-90B7-9EC874FD3A54}"/>
              </a:ext>
            </a:extLst>
          </p:cNvPr>
          <p:cNvSpPr>
            <a:spLocks noGrp="1" noChangeArrowheads="1"/>
          </p:cNvSpPr>
          <p:nvPr>
            <p:ph type="sldNum" sz="quarter" idx="11"/>
          </p:nvPr>
        </p:nvSpPr>
        <p:spPr>
          <a:ln/>
        </p:spPr>
        <p:txBody>
          <a:bodyPr/>
          <a:lstStyle>
            <a:lvl1pPr>
              <a:defRPr/>
            </a:lvl1pPr>
          </a:lstStyle>
          <a:p>
            <a:pPr>
              <a:defRPr/>
            </a:pPr>
            <a:fld id="{689C02BC-B016-4498-BDD8-06B47DE98B19}" type="slidenum">
              <a:rPr lang="zh-CN" altLang="en-US"/>
              <a:pPr>
                <a:defRPr/>
              </a:pPr>
              <a:t>‹#›</a:t>
            </a:fld>
            <a:endParaRPr lang="en-US" altLang="zh-CN"/>
          </a:p>
        </p:txBody>
      </p:sp>
      <p:sp>
        <p:nvSpPr>
          <p:cNvPr id="6" name="Rectangle 21">
            <a:extLst>
              <a:ext uri="{FF2B5EF4-FFF2-40B4-BE49-F238E27FC236}">
                <a16:creationId xmlns:a16="http://schemas.microsoft.com/office/drawing/2014/main" id="{ACAE3086-3C3E-448C-94D9-13F8D722F0FA}"/>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57452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22E6510-DB0C-41A0-8820-DB3A94EDD1E6}"/>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E0B2F1A-D6DD-47D0-AB2C-2BC6CFDA5E10}"/>
              </a:ext>
            </a:extLst>
          </p:cNvPr>
          <p:cNvSpPr>
            <a:spLocks noGrp="1" noChangeArrowheads="1"/>
          </p:cNvSpPr>
          <p:nvPr>
            <p:ph type="sldNum" sz="quarter" idx="11"/>
          </p:nvPr>
        </p:nvSpPr>
        <p:spPr>
          <a:ln/>
        </p:spPr>
        <p:txBody>
          <a:bodyPr/>
          <a:lstStyle>
            <a:lvl1pPr>
              <a:defRPr/>
            </a:lvl1pPr>
          </a:lstStyle>
          <a:p>
            <a:pPr>
              <a:defRPr/>
            </a:pPr>
            <a:fld id="{304A91B3-6222-44CC-9247-5ADEDD1A8D49}" type="slidenum">
              <a:rPr lang="zh-CN" altLang="en-US"/>
              <a:pPr>
                <a:defRPr/>
              </a:pPr>
              <a:t>‹#›</a:t>
            </a:fld>
            <a:endParaRPr lang="en-US" altLang="zh-CN"/>
          </a:p>
        </p:txBody>
      </p:sp>
      <p:sp>
        <p:nvSpPr>
          <p:cNvPr id="6" name="Rectangle 21">
            <a:extLst>
              <a:ext uri="{FF2B5EF4-FFF2-40B4-BE49-F238E27FC236}">
                <a16:creationId xmlns:a16="http://schemas.microsoft.com/office/drawing/2014/main" id="{2F661B3E-40FE-4A9A-88F7-9B43CA744CED}"/>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7704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235200" y="1700214"/>
            <a:ext cx="4572000" cy="4395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010400" y="1700214"/>
            <a:ext cx="4572000" cy="4395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69EB8900-7E71-4B74-B8E4-80192151BAAC}"/>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720BFE3-8972-427D-AED3-CDAD503DD0A8}"/>
              </a:ext>
            </a:extLst>
          </p:cNvPr>
          <p:cNvSpPr>
            <a:spLocks noGrp="1" noChangeArrowheads="1"/>
          </p:cNvSpPr>
          <p:nvPr>
            <p:ph type="sldNum" sz="quarter" idx="11"/>
          </p:nvPr>
        </p:nvSpPr>
        <p:spPr>
          <a:ln/>
        </p:spPr>
        <p:txBody>
          <a:bodyPr/>
          <a:lstStyle>
            <a:lvl1pPr>
              <a:defRPr/>
            </a:lvl1pPr>
          </a:lstStyle>
          <a:p>
            <a:pPr>
              <a:defRPr/>
            </a:pPr>
            <a:fld id="{FDB5517D-C99F-431A-A1E3-6893693852C8}" type="slidenum">
              <a:rPr lang="zh-CN" altLang="en-US"/>
              <a:pPr>
                <a:defRPr/>
              </a:pPr>
              <a:t>‹#›</a:t>
            </a:fld>
            <a:endParaRPr lang="en-US" altLang="zh-CN"/>
          </a:p>
        </p:txBody>
      </p:sp>
      <p:sp>
        <p:nvSpPr>
          <p:cNvPr id="7" name="Rectangle 21">
            <a:extLst>
              <a:ext uri="{FF2B5EF4-FFF2-40B4-BE49-F238E27FC236}">
                <a16:creationId xmlns:a16="http://schemas.microsoft.com/office/drawing/2014/main" id="{C9F019CD-0965-4AD4-90EE-08232F5DDE4A}"/>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02992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6C51B3E-7C52-4533-A9BB-F8F53D38B035}"/>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86DE2AEE-904D-4264-882F-C072C861E87D}"/>
              </a:ext>
            </a:extLst>
          </p:cNvPr>
          <p:cNvSpPr>
            <a:spLocks noGrp="1" noChangeArrowheads="1"/>
          </p:cNvSpPr>
          <p:nvPr>
            <p:ph type="sldNum" sz="quarter" idx="11"/>
          </p:nvPr>
        </p:nvSpPr>
        <p:spPr>
          <a:ln/>
        </p:spPr>
        <p:txBody>
          <a:bodyPr/>
          <a:lstStyle>
            <a:lvl1pPr>
              <a:defRPr/>
            </a:lvl1pPr>
          </a:lstStyle>
          <a:p>
            <a:pPr>
              <a:defRPr/>
            </a:pPr>
            <a:fld id="{80992648-97AE-4BA6-984D-E1D19472608E}" type="slidenum">
              <a:rPr lang="zh-CN" altLang="en-US"/>
              <a:pPr>
                <a:defRPr/>
              </a:pPr>
              <a:t>‹#›</a:t>
            </a:fld>
            <a:endParaRPr lang="en-US" altLang="zh-CN"/>
          </a:p>
        </p:txBody>
      </p:sp>
      <p:sp>
        <p:nvSpPr>
          <p:cNvPr id="9" name="Rectangle 21">
            <a:extLst>
              <a:ext uri="{FF2B5EF4-FFF2-40B4-BE49-F238E27FC236}">
                <a16:creationId xmlns:a16="http://schemas.microsoft.com/office/drawing/2014/main" id="{00241006-B34E-4288-ACCE-5310EA6E2679}"/>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033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3A28B963-0EF0-48AA-AAA6-043DCB8CCD97}"/>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7795A56-4291-47D5-8164-BF016B3027EB}"/>
              </a:ext>
            </a:extLst>
          </p:cNvPr>
          <p:cNvSpPr>
            <a:spLocks noGrp="1" noChangeArrowheads="1"/>
          </p:cNvSpPr>
          <p:nvPr>
            <p:ph type="sldNum" sz="quarter" idx="11"/>
          </p:nvPr>
        </p:nvSpPr>
        <p:spPr>
          <a:ln/>
        </p:spPr>
        <p:txBody>
          <a:bodyPr/>
          <a:lstStyle>
            <a:lvl1pPr>
              <a:defRPr/>
            </a:lvl1pPr>
          </a:lstStyle>
          <a:p>
            <a:pPr>
              <a:defRPr/>
            </a:pPr>
            <a:fld id="{A04BFFC9-FBE6-4E4B-9EBF-A1EB6468206B}" type="slidenum">
              <a:rPr lang="zh-CN" altLang="en-US"/>
              <a:pPr>
                <a:defRPr/>
              </a:pPr>
              <a:t>‹#›</a:t>
            </a:fld>
            <a:endParaRPr lang="en-US" altLang="zh-CN"/>
          </a:p>
        </p:txBody>
      </p:sp>
      <p:sp>
        <p:nvSpPr>
          <p:cNvPr id="5" name="Rectangle 21">
            <a:extLst>
              <a:ext uri="{FF2B5EF4-FFF2-40B4-BE49-F238E27FC236}">
                <a16:creationId xmlns:a16="http://schemas.microsoft.com/office/drawing/2014/main" id="{7278E1AF-91EE-490C-A10B-42D8EE3D9E65}"/>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92726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F8263B-A0C1-4FE7-A185-A80FDEBBFA4B}"/>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BE5A4604-848F-484E-BDEC-00E49B0F6874}"/>
              </a:ext>
            </a:extLst>
          </p:cNvPr>
          <p:cNvSpPr>
            <a:spLocks noGrp="1" noChangeArrowheads="1"/>
          </p:cNvSpPr>
          <p:nvPr>
            <p:ph type="sldNum" sz="quarter" idx="11"/>
          </p:nvPr>
        </p:nvSpPr>
        <p:spPr>
          <a:ln/>
        </p:spPr>
        <p:txBody>
          <a:bodyPr/>
          <a:lstStyle>
            <a:lvl1pPr>
              <a:defRPr/>
            </a:lvl1pPr>
          </a:lstStyle>
          <a:p>
            <a:pPr>
              <a:defRPr/>
            </a:pPr>
            <a:fld id="{2F05ECC8-336F-4C02-A678-58032C604FB5}" type="slidenum">
              <a:rPr lang="zh-CN" altLang="en-US"/>
              <a:pPr>
                <a:defRPr/>
              </a:pPr>
              <a:t>‹#›</a:t>
            </a:fld>
            <a:endParaRPr lang="en-US" altLang="zh-CN"/>
          </a:p>
        </p:txBody>
      </p:sp>
      <p:sp>
        <p:nvSpPr>
          <p:cNvPr id="4" name="Rectangle 21">
            <a:extLst>
              <a:ext uri="{FF2B5EF4-FFF2-40B4-BE49-F238E27FC236}">
                <a16:creationId xmlns:a16="http://schemas.microsoft.com/office/drawing/2014/main" id="{169F7631-9EA3-4446-A3EE-330B22080BDA}"/>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2948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3860741-BA1F-4B20-9708-62293EDB78F8}"/>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429EA6B-4D4E-40FA-BFEF-122859344614}"/>
              </a:ext>
            </a:extLst>
          </p:cNvPr>
          <p:cNvSpPr>
            <a:spLocks noGrp="1" noChangeArrowheads="1"/>
          </p:cNvSpPr>
          <p:nvPr>
            <p:ph type="sldNum" sz="quarter" idx="11"/>
          </p:nvPr>
        </p:nvSpPr>
        <p:spPr>
          <a:ln/>
        </p:spPr>
        <p:txBody>
          <a:bodyPr/>
          <a:lstStyle>
            <a:lvl1pPr>
              <a:defRPr/>
            </a:lvl1pPr>
          </a:lstStyle>
          <a:p>
            <a:pPr>
              <a:defRPr/>
            </a:pPr>
            <a:fld id="{8533AE77-8BB5-4291-9F71-40F1220055AC}" type="slidenum">
              <a:rPr lang="zh-CN" altLang="en-US"/>
              <a:pPr>
                <a:defRPr/>
              </a:pPr>
              <a:t>‹#›</a:t>
            </a:fld>
            <a:endParaRPr lang="en-US" altLang="zh-CN"/>
          </a:p>
        </p:txBody>
      </p:sp>
      <p:sp>
        <p:nvSpPr>
          <p:cNvPr id="7" name="Rectangle 21">
            <a:extLst>
              <a:ext uri="{FF2B5EF4-FFF2-40B4-BE49-F238E27FC236}">
                <a16:creationId xmlns:a16="http://schemas.microsoft.com/office/drawing/2014/main" id="{28F34DE7-9465-435A-B647-9244A5B3F4EA}"/>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82582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E3EE538-88C4-40C8-8B53-5C121F413D07}"/>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9389574-1135-4C35-AD5F-E203F5176FBE}"/>
              </a:ext>
            </a:extLst>
          </p:cNvPr>
          <p:cNvSpPr>
            <a:spLocks noGrp="1" noChangeArrowheads="1"/>
          </p:cNvSpPr>
          <p:nvPr>
            <p:ph type="sldNum" sz="quarter" idx="11"/>
          </p:nvPr>
        </p:nvSpPr>
        <p:spPr>
          <a:ln/>
        </p:spPr>
        <p:txBody>
          <a:bodyPr/>
          <a:lstStyle>
            <a:lvl1pPr>
              <a:defRPr/>
            </a:lvl1pPr>
          </a:lstStyle>
          <a:p>
            <a:pPr>
              <a:defRPr/>
            </a:pPr>
            <a:fld id="{7FF857B2-C8B5-4D52-8FE1-1A7ADE645EB1}" type="slidenum">
              <a:rPr lang="zh-CN" altLang="en-US"/>
              <a:pPr>
                <a:defRPr/>
              </a:pPr>
              <a:t>‹#›</a:t>
            </a:fld>
            <a:endParaRPr lang="en-US" altLang="zh-CN"/>
          </a:p>
        </p:txBody>
      </p:sp>
      <p:sp>
        <p:nvSpPr>
          <p:cNvPr id="7" name="Rectangle 21">
            <a:extLst>
              <a:ext uri="{FF2B5EF4-FFF2-40B4-BE49-F238E27FC236}">
                <a16:creationId xmlns:a16="http://schemas.microsoft.com/office/drawing/2014/main" id="{6C7DD4D3-31A6-42A6-A429-4776FEC5E922}"/>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424919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DCA4DE4-CA2F-4199-8656-40370DE2DD05}"/>
              </a:ext>
            </a:extLst>
          </p:cNvPr>
          <p:cNvSpPr>
            <a:spLocks noGrp="1" noChangeArrowheads="1"/>
          </p:cNvSpPr>
          <p:nvPr>
            <p:ph type="title"/>
          </p:nvPr>
        </p:nvSpPr>
        <p:spPr bwMode="auto">
          <a:xfrm>
            <a:off x="2235200" y="117475"/>
            <a:ext cx="9347200" cy="115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A2624C4B-ECAE-427E-AE70-7BB4AB683FA6}"/>
              </a:ext>
            </a:extLst>
          </p:cNvPr>
          <p:cNvSpPr>
            <a:spLocks noGrp="1" noChangeArrowheads="1"/>
          </p:cNvSpPr>
          <p:nvPr>
            <p:ph type="body" idx="1"/>
          </p:nvPr>
        </p:nvSpPr>
        <p:spPr bwMode="auto">
          <a:xfrm>
            <a:off x="599016" y="1700214"/>
            <a:ext cx="10983384" cy="439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Rectangle 4">
            <a:extLst>
              <a:ext uri="{FF2B5EF4-FFF2-40B4-BE49-F238E27FC236}">
                <a16:creationId xmlns:a16="http://schemas.microsoft.com/office/drawing/2014/main" id="{DD254BAD-6C1C-4B5A-B652-137E4E3D8E63}"/>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a:solidFill>
                  <a:schemeClr val="tx2"/>
                </a:solidFill>
                <a:latin typeface="Arial" charset="0"/>
              </a:defRPr>
            </a:lvl1pPr>
          </a:lstStyle>
          <a:p>
            <a:pPr>
              <a:defRPr/>
            </a:pPr>
            <a:endParaRPr lang="en-US" altLang="zh-CN"/>
          </a:p>
        </p:txBody>
      </p:sp>
      <p:sp>
        <p:nvSpPr>
          <p:cNvPr id="6149" name="Rectangle 5">
            <a:extLst>
              <a:ext uri="{FF2B5EF4-FFF2-40B4-BE49-F238E27FC236}">
                <a16:creationId xmlns:a16="http://schemas.microsoft.com/office/drawing/2014/main" id="{DF11ADC6-311E-475A-94B7-6BC9A80FEA09}"/>
              </a:ext>
            </a:extLst>
          </p:cNvPr>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solidFill>
                  <a:schemeClr val="tx2"/>
                </a:solidFill>
              </a:defRPr>
            </a:lvl1pPr>
          </a:lstStyle>
          <a:p>
            <a:pPr>
              <a:defRPr/>
            </a:pPr>
            <a:fld id="{55CD5D55-5418-4AB5-B370-245BC02839FF}" type="slidenum">
              <a:rPr lang="zh-CN" altLang="en-US"/>
              <a:pPr>
                <a:defRPr/>
              </a:pPr>
              <a:t>‹#›</a:t>
            </a:fld>
            <a:endParaRPr lang="en-US" altLang="zh-CN"/>
          </a:p>
        </p:txBody>
      </p:sp>
      <p:sp>
        <p:nvSpPr>
          <p:cNvPr id="1030" name="Line 6">
            <a:extLst>
              <a:ext uri="{FF2B5EF4-FFF2-40B4-BE49-F238E27FC236}">
                <a16:creationId xmlns:a16="http://schemas.microsoft.com/office/drawing/2014/main" id="{F5857669-69C5-40C8-A9FC-E333F2C8E012}"/>
              </a:ext>
            </a:extLst>
          </p:cNvPr>
          <p:cNvSpPr>
            <a:spLocks noChangeShapeType="1"/>
          </p:cNvSpPr>
          <p:nvPr/>
        </p:nvSpPr>
        <p:spPr bwMode="auto">
          <a:xfrm>
            <a:off x="1871134" y="1370013"/>
            <a:ext cx="10009717" cy="0"/>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31" name="Group 7">
            <a:extLst>
              <a:ext uri="{FF2B5EF4-FFF2-40B4-BE49-F238E27FC236}">
                <a16:creationId xmlns:a16="http://schemas.microsoft.com/office/drawing/2014/main" id="{65488119-695E-478D-97C8-302920889957}"/>
              </a:ext>
            </a:extLst>
          </p:cNvPr>
          <p:cNvGrpSpPr>
            <a:grpSpLocks/>
          </p:cNvGrpSpPr>
          <p:nvPr/>
        </p:nvGrpSpPr>
        <p:grpSpPr bwMode="auto">
          <a:xfrm rot="10800000">
            <a:off x="143933" y="44450"/>
            <a:ext cx="1661584" cy="1371600"/>
            <a:chOff x="144" y="288"/>
            <a:chExt cx="785" cy="864"/>
          </a:xfrm>
        </p:grpSpPr>
        <p:sp>
          <p:nvSpPr>
            <p:cNvPr id="1036" name="Rectangle 8">
              <a:extLst>
                <a:ext uri="{FF2B5EF4-FFF2-40B4-BE49-F238E27FC236}">
                  <a16:creationId xmlns:a16="http://schemas.microsoft.com/office/drawing/2014/main" id="{7C0DBDE8-91FA-4D2C-86E5-1674A93A0D0F}"/>
                </a:ext>
              </a:extLst>
            </p:cNvPr>
            <p:cNvSpPr>
              <a:spLocks noChangeArrowheads="1"/>
            </p:cNvSpPr>
            <p:nvPr/>
          </p:nvSpPr>
          <p:spPr bwMode="auto">
            <a:xfrm>
              <a:off x="588" y="288"/>
              <a:ext cx="28" cy="53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7" name="Rectangle 9">
              <a:extLst>
                <a:ext uri="{FF2B5EF4-FFF2-40B4-BE49-F238E27FC236}">
                  <a16:creationId xmlns:a16="http://schemas.microsoft.com/office/drawing/2014/main" id="{098916F4-8009-438D-B3B0-454DCE442E37}"/>
                </a:ext>
              </a:extLst>
            </p:cNvPr>
            <p:cNvSpPr>
              <a:spLocks noChangeArrowheads="1"/>
            </p:cNvSpPr>
            <p:nvPr/>
          </p:nvSpPr>
          <p:spPr bwMode="auto">
            <a:xfrm>
              <a:off x="526" y="288"/>
              <a:ext cx="28" cy="47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8" name="Rectangle 10">
              <a:extLst>
                <a:ext uri="{FF2B5EF4-FFF2-40B4-BE49-F238E27FC236}">
                  <a16:creationId xmlns:a16="http://schemas.microsoft.com/office/drawing/2014/main" id="{11A26AC3-CB05-4488-A6A6-1C644F8C2181}"/>
                </a:ext>
              </a:extLst>
            </p:cNvPr>
            <p:cNvSpPr>
              <a:spLocks noChangeArrowheads="1"/>
            </p:cNvSpPr>
            <p:nvPr/>
          </p:nvSpPr>
          <p:spPr bwMode="auto">
            <a:xfrm>
              <a:off x="461" y="289"/>
              <a:ext cx="28" cy="40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9" name="Rectangle 11">
              <a:extLst>
                <a:ext uri="{FF2B5EF4-FFF2-40B4-BE49-F238E27FC236}">
                  <a16:creationId xmlns:a16="http://schemas.microsoft.com/office/drawing/2014/main" id="{143E573C-36C4-45B0-BFFF-28224DA41BA2}"/>
                </a:ext>
              </a:extLst>
            </p:cNvPr>
            <p:cNvSpPr>
              <a:spLocks noChangeArrowheads="1"/>
            </p:cNvSpPr>
            <p:nvPr/>
          </p:nvSpPr>
          <p:spPr bwMode="auto">
            <a:xfrm>
              <a:off x="397" y="288"/>
              <a:ext cx="28" cy="33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0" name="Rectangle 12">
              <a:extLst>
                <a:ext uri="{FF2B5EF4-FFF2-40B4-BE49-F238E27FC236}">
                  <a16:creationId xmlns:a16="http://schemas.microsoft.com/office/drawing/2014/main" id="{A1A5561D-490A-42C3-8C15-E9EB917C5B0C}"/>
                </a:ext>
              </a:extLst>
            </p:cNvPr>
            <p:cNvSpPr>
              <a:spLocks noChangeArrowheads="1"/>
            </p:cNvSpPr>
            <p:nvPr/>
          </p:nvSpPr>
          <p:spPr bwMode="auto">
            <a:xfrm>
              <a:off x="334" y="289"/>
              <a:ext cx="28" cy="26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1" name="Rectangle 13">
              <a:extLst>
                <a:ext uri="{FF2B5EF4-FFF2-40B4-BE49-F238E27FC236}">
                  <a16:creationId xmlns:a16="http://schemas.microsoft.com/office/drawing/2014/main" id="{246D6397-9415-43B4-AF34-94F619A8B1D1}"/>
                </a:ext>
              </a:extLst>
            </p:cNvPr>
            <p:cNvSpPr>
              <a:spLocks noChangeArrowheads="1"/>
            </p:cNvSpPr>
            <p:nvPr/>
          </p:nvSpPr>
          <p:spPr bwMode="auto">
            <a:xfrm>
              <a:off x="270" y="289"/>
              <a:ext cx="28" cy="19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2" name="Rectangle 14">
              <a:extLst>
                <a:ext uri="{FF2B5EF4-FFF2-40B4-BE49-F238E27FC236}">
                  <a16:creationId xmlns:a16="http://schemas.microsoft.com/office/drawing/2014/main" id="{986DCCC7-C61E-4379-9694-799164CC3E73}"/>
                </a:ext>
              </a:extLst>
            </p:cNvPr>
            <p:cNvSpPr>
              <a:spLocks noChangeArrowheads="1"/>
            </p:cNvSpPr>
            <p:nvPr/>
          </p:nvSpPr>
          <p:spPr bwMode="auto">
            <a:xfrm>
              <a:off x="207" y="288"/>
              <a:ext cx="29" cy="13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3" name="Rectangle 15">
              <a:extLst>
                <a:ext uri="{FF2B5EF4-FFF2-40B4-BE49-F238E27FC236}">
                  <a16:creationId xmlns:a16="http://schemas.microsoft.com/office/drawing/2014/main" id="{1D69C44E-5244-4C8E-8F51-D32A693CB244}"/>
                </a:ext>
              </a:extLst>
            </p:cNvPr>
            <p:cNvSpPr>
              <a:spLocks noChangeArrowheads="1"/>
            </p:cNvSpPr>
            <p:nvPr/>
          </p:nvSpPr>
          <p:spPr bwMode="auto">
            <a:xfrm>
              <a:off x="143" y="288"/>
              <a:ext cx="28" cy="6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4" name="Rectangle 16">
              <a:extLst>
                <a:ext uri="{FF2B5EF4-FFF2-40B4-BE49-F238E27FC236}">
                  <a16:creationId xmlns:a16="http://schemas.microsoft.com/office/drawing/2014/main" id="{06477DB4-1B77-45B9-8F4B-B59A8CCC6FEF}"/>
                </a:ext>
              </a:extLst>
            </p:cNvPr>
            <p:cNvSpPr>
              <a:spLocks noChangeArrowheads="1"/>
            </p:cNvSpPr>
            <p:nvPr/>
          </p:nvSpPr>
          <p:spPr bwMode="auto">
            <a:xfrm>
              <a:off x="652" y="289"/>
              <a:ext cx="26" cy="5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5" name="Rectangle 17">
              <a:extLst>
                <a:ext uri="{FF2B5EF4-FFF2-40B4-BE49-F238E27FC236}">
                  <a16:creationId xmlns:a16="http://schemas.microsoft.com/office/drawing/2014/main" id="{A1EBBACC-2835-49C5-9364-C5A87B95700C}"/>
                </a:ext>
              </a:extLst>
            </p:cNvPr>
            <p:cNvSpPr>
              <a:spLocks noChangeArrowheads="1"/>
            </p:cNvSpPr>
            <p:nvPr/>
          </p:nvSpPr>
          <p:spPr bwMode="auto">
            <a:xfrm>
              <a:off x="714" y="289"/>
              <a:ext cx="26" cy="66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6" name="Rectangle 18">
              <a:extLst>
                <a:ext uri="{FF2B5EF4-FFF2-40B4-BE49-F238E27FC236}">
                  <a16:creationId xmlns:a16="http://schemas.microsoft.com/office/drawing/2014/main" id="{97581242-C32C-4055-9E45-11A31492DBD8}"/>
                </a:ext>
              </a:extLst>
            </p:cNvPr>
            <p:cNvSpPr>
              <a:spLocks noChangeArrowheads="1"/>
            </p:cNvSpPr>
            <p:nvPr/>
          </p:nvSpPr>
          <p:spPr bwMode="auto">
            <a:xfrm>
              <a:off x="776" y="289"/>
              <a:ext cx="27" cy="7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7" name="Rectangle 19">
              <a:extLst>
                <a:ext uri="{FF2B5EF4-FFF2-40B4-BE49-F238E27FC236}">
                  <a16:creationId xmlns:a16="http://schemas.microsoft.com/office/drawing/2014/main" id="{A9B1D7F1-0479-4B5B-A1F8-433D23084953}"/>
                </a:ext>
              </a:extLst>
            </p:cNvPr>
            <p:cNvSpPr>
              <a:spLocks noChangeArrowheads="1"/>
            </p:cNvSpPr>
            <p:nvPr/>
          </p:nvSpPr>
          <p:spPr bwMode="auto">
            <a:xfrm>
              <a:off x="838" y="288"/>
              <a:ext cx="28" cy="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8" name="Rectangle 20">
              <a:extLst>
                <a:ext uri="{FF2B5EF4-FFF2-40B4-BE49-F238E27FC236}">
                  <a16:creationId xmlns:a16="http://schemas.microsoft.com/office/drawing/2014/main" id="{8B1C2278-0E6F-40C5-BAF1-DF1BD3271855}"/>
                </a:ext>
              </a:extLst>
            </p:cNvPr>
            <p:cNvSpPr>
              <a:spLocks noChangeArrowheads="1"/>
            </p:cNvSpPr>
            <p:nvPr/>
          </p:nvSpPr>
          <p:spPr bwMode="auto">
            <a:xfrm>
              <a:off x="902" y="288"/>
              <a:ext cx="27" cy="86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
        <p:nvSpPr>
          <p:cNvPr id="6165" name="Rectangle 21">
            <a:extLst>
              <a:ext uri="{FF2B5EF4-FFF2-40B4-BE49-F238E27FC236}">
                <a16:creationId xmlns:a16="http://schemas.microsoft.com/office/drawing/2014/main" id="{45570B23-7692-4E12-93FF-88D1F37D6D1F}"/>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solidFill>
                  <a:schemeClr val="tx2"/>
                </a:solidFill>
                <a:latin typeface="Arial" charset="0"/>
              </a:defRPr>
            </a:lvl1pPr>
          </a:lstStyle>
          <a:p>
            <a:pPr>
              <a:defRPr/>
            </a:pPr>
            <a:endParaRPr lang="en-US" altLang="zh-CN"/>
          </a:p>
        </p:txBody>
      </p:sp>
      <p:sp>
        <p:nvSpPr>
          <p:cNvPr id="1035" name="Rectangle 22">
            <a:extLst>
              <a:ext uri="{FF2B5EF4-FFF2-40B4-BE49-F238E27FC236}">
                <a16:creationId xmlns:a16="http://schemas.microsoft.com/office/drawing/2014/main" id="{2AC3C3C8-3B0D-4DAB-A815-D9E643FCC803}"/>
              </a:ext>
            </a:extLst>
          </p:cNvPr>
          <p:cNvSpPr>
            <a:spLocks noChangeArrowheads="1"/>
          </p:cNvSpPr>
          <p:nvPr/>
        </p:nvSpPr>
        <p:spPr bwMode="auto">
          <a:xfrm>
            <a:off x="0" y="6569075"/>
            <a:ext cx="4751917"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Tree>
  </p:cSld>
  <p:clrMap bg1="dk2" tx1="lt1" bg2="dk1" tx2="lt2" accent1="accent1" accent2="accent2" accent3="accent3" accent4="accent4" accent5="accent5" accent6="accent6" hlink="hlink" folHlink="folHlink"/>
  <p:sldLayoutIdLst>
    <p:sldLayoutId id="2147483690"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幼圆" pitchFamily="49" charset="-122"/>
        </a:defRPr>
      </a:lvl2pPr>
      <a:lvl3pPr algn="l" rtl="0" eaLnBrk="0" fontAlgn="base" hangingPunct="0">
        <a:spcBef>
          <a:spcPct val="0"/>
        </a:spcBef>
        <a:spcAft>
          <a:spcPct val="0"/>
        </a:spcAft>
        <a:defRPr sz="3900" b="1">
          <a:solidFill>
            <a:schemeClr val="tx2"/>
          </a:solidFill>
          <a:latin typeface="Arial" charset="0"/>
          <a:ea typeface="幼圆" pitchFamily="49" charset="-122"/>
        </a:defRPr>
      </a:lvl3pPr>
      <a:lvl4pPr algn="l" rtl="0" eaLnBrk="0" fontAlgn="base" hangingPunct="0">
        <a:spcBef>
          <a:spcPct val="0"/>
        </a:spcBef>
        <a:spcAft>
          <a:spcPct val="0"/>
        </a:spcAft>
        <a:defRPr sz="3900" b="1">
          <a:solidFill>
            <a:schemeClr val="tx2"/>
          </a:solidFill>
          <a:latin typeface="Arial" charset="0"/>
          <a:ea typeface="幼圆" pitchFamily="49" charset="-122"/>
        </a:defRPr>
      </a:lvl4pPr>
      <a:lvl5pPr algn="l" rtl="0" eaLnBrk="0" fontAlgn="base" hangingPunct="0">
        <a:spcBef>
          <a:spcPct val="0"/>
        </a:spcBef>
        <a:spcAft>
          <a:spcPct val="0"/>
        </a:spcAft>
        <a:defRPr sz="3900" b="1">
          <a:solidFill>
            <a:schemeClr val="tx2"/>
          </a:solidFill>
          <a:latin typeface="Arial" charset="0"/>
          <a:ea typeface="幼圆" pitchFamily="49" charset="-122"/>
        </a:defRPr>
      </a:lvl5pPr>
      <a:lvl6pPr marL="457200" algn="l" rtl="0" fontAlgn="base">
        <a:spcBef>
          <a:spcPct val="0"/>
        </a:spcBef>
        <a:spcAft>
          <a:spcPct val="0"/>
        </a:spcAft>
        <a:defRPr sz="3900" b="1">
          <a:solidFill>
            <a:schemeClr val="tx2"/>
          </a:solidFill>
          <a:latin typeface="Arial" charset="0"/>
          <a:ea typeface="幼圆" pitchFamily="49" charset="-122"/>
        </a:defRPr>
      </a:lvl6pPr>
      <a:lvl7pPr marL="914400" algn="l" rtl="0" fontAlgn="base">
        <a:spcBef>
          <a:spcPct val="0"/>
        </a:spcBef>
        <a:spcAft>
          <a:spcPct val="0"/>
        </a:spcAft>
        <a:defRPr sz="3900" b="1">
          <a:solidFill>
            <a:schemeClr val="tx2"/>
          </a:solidFill>
          <a:latin typeface="Arial" charset="0"/>
          <a:ea typeface="幼圆" pitchFamily="49" charset="-122"/>
        </a:defRPr>
      </a:lvl7pPr>
      <a:lvl8pPr marL="1371600" algn="l" rtl="0" fontAlgn="base">
        <a:spcBef>
          <a:spcPct val="0"/>
        </a:spcBef>
        <a:spcAft>
          <a:spcPct val="0"/>
        </a:spcAft>
        <a:defRPr sz="3900" b="1">
          <a:solidFill>
            <a:schemeClr val="tx2"/>
          </a:solidFill>
          <a:latin typeface="Arial" charset="0"/>
          <a:ea typeface="幼圆" pitchFamily="49" charset="-122"/>
        </a:defRPr>
      </a:lvl8pPr>
      <a:lvl9pPr marL="1828800" algn="l" rtl="0" fontAlgn="base">
        <a:spcBef>
          <a:spcPct val="0"/>
        </a:spcBef>
        <a:spcAft>
          <a:spcPct val="0"/>
        </a:spcAft>
        <a:defRPr sz="3900" b="1">
          <a:solidFill>
            <a:schemeClr val="tx2"/>
          </a:solidFill>
          <a:latin typeface="Arial" charset="0"/>
          <a:ea typeface="幼圆" pitchFamily="49" charset="-122"/>
        </a:defRPr>
      </a:lvl9pPr>
    </p:titleStyle>
    <p:bodyStyle>
      <a:lvl1pPr marL="342900" indent="-342900" algn="l" rtl="0" eaLnBrk="0" fontAlgn="base" hangingPunct="0">
        <a:spcBef>
          <a:spcPct val="20000"/>
        </a:spcBef>
        <a:spcAft>
          <a:spcPct val="0"/>
        </a:spcAft>
        <a:buClr>
          <a:schemeClr val="accent1"/>
        </a:buClr>
        <a:buSzPct val="85000"/>
        <a:buFont typeface="Wingdings" panose="05000000000000000000" pitchFamily="2" charset="2"/>
        <a:buChar char="o"/>
        <a:defRPr sz="2800" b="1">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n"/>
        <a:defRPr sz="2500" b="1">
          <a:solidFill>
            <a:schemeClr val="tx2"/>
          </a:solidFill>
          <a:latin typeface="+mn-lt"/>
          <a:ea typeface="+mn-ea"/>
        </a:defRPr>
      </a:lvl2pPr>
      <a:lvl3pPr marL="1143000" indent="-228600" algn="l" rtl="0" eaLnBrk="0" fontAlgn="base" hangingPunct="0">
        <a:spcBef>
          <a:spcPct val="20000"/>
        </a:spcBef>
        <a:spcAft>
          <a:spcPct val="0"/>
        </a:spcAft>
        <a:buClr>
          <a:schemeClr val="accent1"/>
        </a:buClr>
        <a:buSzPct val="70000"/>
        <a:buFont typeface="Wingdings" panose="05000000000000000000" pitchFamily="2" charset="2"/>
        <a:buChar char="p"/>
        <a:defRPr sz="2200" b="1">
          <a:solidFill>
            <a:schemeClr val="tx2"/>
          </a:solidFill>
          <a:latin typeface="+mn-lt"/>
          <a:ea typeface="宋体" pitchFamily="2" charset="-122"/>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n"/>
        <a:defRPr sz="2000" b="1">
          <a:solidFill>
            <a:schemeClr val="tx2"/>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mn-lt"/>
          <a:ea typeface="宋体" pitchFamily="2" charset="-122"/>
        </a:defRPr>
      </a:lvl5pPr>
      <a:lvl6pPr marL="25146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6pPr>
      <a:lvl7pPr marL="29718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7pPr>
      <a:lvl8pPr marL="34290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8pPr>
      <a:lvl9pPr marL="38862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notesSlide" Target="../notesSlides/notesSlide10.xml"/><Relationship Id="rId7" Type="http://schemas.openxmlformats.org/officeDocument/2006/relationships/oleObject" Target="../embeddings/oleObject5.bin"/><Relationship Id="rId12"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gif"/><Relationship Id="rId11" Type="http://schemas.openxmlformats.org/officeDocument/2006/relationships/image" Target="../media/image16.png"/><Relationship Id="rId5" Type="http://schemas.openxmlformats.org/officeDocument/2006/relationships/image" Target="../media/image11.emf"/><Relationship Id="rId10" Type="http://schemas.openxmlformats.org/officeDocument/2006/relationships/image" Target="../media/image15.png"/><Relationship Id="rId4" Type="http://schemas.openxmlformats.org/officeDocument/2006/relationships/oleObject" Target="../embeddings/oleObject4.bin"/><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slide" Target="slide1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5.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http://www.leica-geosystems.com.cn/images/sol410a.jpg"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jp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24.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8.xml"/><Relationship Id="rId7" Type="http://schemas.openxmlformats.org/officeDocument/2006/relationships/slide" Target="slide1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2.xml"/><Relationship Id="rId4" Type="http://schemas.openxmlformats.org/officeDocument/2006/relationships/slide" Target="slide10.xml"/><Relationship Id="rId9" Type="http://schemas.openxmlformats.org/officeDocument/2006/relationships/slide" Target="slide21.xml"/></Relationships>
</file>

<file path=ppt/slides/_rels/slide8.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notesSlide" Target="../notesSlides/notesSlide8.xml"/><Relationship Id="rId7" Type="http://schemas.openxmlformats.org/officeDocument/2006/relationships/image" Target="../media/image10.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9.emf"/><Relationship Id="rId10" Type="http://schemas.openxmlformats.org/officeDocument/2006/relationships/image" Target="../media/image12.png"/><Relationship Id="rId4" Type="http://schemas.openxmlformats.org/officeDocument/2006/relationships/oleObject" Target="../embeddings/oleObject2.bin"/><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200472182028">
            <a:extLst>
              <a:ext uri="{FF2B5EF4-FFF2-40B4-BE49-F238E27FC236}">
                <a16:creationId xmlns:a16="http://schemas.microsoft.com/office/drawing/2014/main" id="{D78AE058-ADC7-4B81-BD36-4040B107FFB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98019" y="260648"/>
            <a:ext cx="5795962" cy="380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2" name="Text Box 3">
            <a:extLst>
              <a:ext uri="{FF2B5EF4-FFF2-40B4-BE49-F238E27FC236}">
                <a16:creationId xmlns:a16="http://schemas.microsoft.com/office/drawing/2014/main" id="{0ED814D4-4D43-4756-8B35-E582F09E74A1}"/>
              </a:ext>
            </a:extLst>
          </p:cNvPr>
          <p:cNvSpPr txBox="1">
            <a:spLocks noChangeArrowheads="1"/>
          </p:cNvSpPr>
          <p:nvPr/>
        </p:nvSpPr>
        <p:spPr bwMode="auto">
          <a:xfrm>
            <a:off x="2496121" y="5217269"/>
            <a:ext cx="7696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kumimoji="1" lang="en-US" altLang="zh-CN" sz="3200" dirty="0">
                <a:solidFill>
                  <a:schemeClr val="tx1"/>
                </a:solidFill>
                <a:latin typeface="Times New Roman" panose="02020603050405020304" pitchFamily="18" charset="0"/>
                <a:ea typeface="宋体" panose="02010600030101010101" pitchFamily="2" charset="-122"/>
              </a:rPr>
              <a:t>5.7 </a:t>
            </a:r>
            <a:r>
              <a:rPr kumimoji="1" lang="zh-CN" altLang="en-US" sz="3200" dirty="0">
                <a:solidFill>
                  <a:schemeClr val="tx1"/>
                </a:solidFill>
                <a:latin typeface="Times New Roman" panose="02020603050405020304" pitchFamily="18" charset="0"/>
                <a:ea typeface="宋体" panose="02010600030101010101" pitchFamily="2" charset="-122"/>
              </a:rPr>
              <a:t>差分</a:t>
            </a:r>
            <a:r>
              <a:rPr kumimoji="1" lang="en-US" altLang="zh-CN" sz="3200" dirty="0">
                <a:solidFill>
                  <a:schemeClr val="tx1"/>
                </a:solidFill>
                <a:latin typeface="Times New Roman" panose="02020603050405020304" pitchFamily="18" charset="0"/>
                <a:ea typeface="宋体" panose="02010600030101010101" pitchFamily="2" charset="-122"/>
              </a:rPr>
              <a:t>GNSS</a:t>
            </a:r>
            <a:r>
              <a:rPr kumimoji="1" lang="zh-CN" altLang="en-US" sz="3200" dirty="0">
                <a:solidFill>
                  <a:schemeClr val="tx1"/>
                </a:solidFill>
                <a:latin typeface="Times New Roman" panose="02020603050405020304" pitchFamily="18" charset="0"/>
                <a:ea typeface="宋体" panose="02010600030101010101" pitchFamily="2" charset="-122"/>
              </a:rPr>
              <a:t>定位原理</a:t>
            </a:r>
          </a:p>
        </p:txBody>
      </p:sp>
      <p:sp>
        <p:nvSpPr>
          <p:cNvPr id="5123" name="Rectangle 4">
            <a:extLst>
              <a:ext uri="{FF2B5EF4-FFF2-40B4-BE49-F238E27FC236}">
                <a16:creationId xmlns:a16="http://schemas.microsoft.com/office/drawing/2014/main" id="{B74AD807-3D34-4862-9E13-16C7BA0CFC5D}"/>
              </a:ext>
            </a:extLst>
          </p:cNvPr>
          <p:cNvSpPr>
            <a:spLocks noGrp="1" noChangeArrowheads="1"/>
          </p:cNvSpPr>
          <p:nvPr>
            <p:ph type="subTitle" idx="1"/>
          </p:nvPr>
        </p:nvSpPr>
        <p:spPr>
          <a:xfrm>
            <a:off x="2279576" y="4293096"/>
            <a:ext cx="7993062" cy="800348"/>
          </a:xfrm>
          <a:solidFill>
            <a:srgbClr val="000066">
              <a:alpha val="40000"/>
            </a:srgbClr>
          </a:solidFill>
        </p:spPr>
        <p:txBody>
          <a:bodyPr/>
          <a:lstStyle/>
          <a:p>
            <a:pPr eaLnBrk="1" hangingPunct="1"/>
            <a:r>
              <a:rPr lang="zh-CN" altLang="en-US" sz="4400" dirty="0">
                <a:solidFill>
                  <a:schemeClr val="tx1"/>
                </a:solidFill>
                <a:effectLst>
                  <a:outerShdw blurRad="38100" dist="38100" dir="2700000" algn="tl">
                    <a:srgbClr val="000000">
                      <a:alpha val="43137"/>
                    </a:srgbClr>
                  </a:outerShdw>
                </a:effectLst>
                <a:latin typeface="华文细黑" panose="02010600040101010101" pitchFamily="2" charset="-122"/>
              </a:rPr>
              <a:t>第五章 </a:t>
            </a:r>
            <a:r>
              <a:rPr lang="en-US" altLang="zh-CN" sz="4400" dirty="0">
                <a:solidFill>
                  <a:schemeClr val="tx1"/>
                </a:solidFill>
                <a:effectLst>
                  <a:outerShdw blurRad="38100" dist="38100" dir="2700000" algn="tl">
                    <a:srgbClr val="000000">
                      <a:alpha val="43137"/>
                    </a:srgbClr>
                  </a:outerShdw>
                </a:effectLst>
                <a:latin typeface="华文细黑" panose="02010600040101010101" pitchFamily="2" charset="-122"/>
              </a:rPr>
              <a:t>GNSS</a:t>
            </a:r>
            <a:r>
              <a:rPr lang="zh-CN" altLang="en-US" sz="4400" dirty="0">
                <a:solidFill>
                  <a:schemeClr val="tx1"/>
                </a:solidFill>
                <a:effectLst>
                  <a:outerShdw blurRad="38100" dist="38100" dir="2700000" algn="tl">
                    <a:srgbClr val="000000">
                      <a:alpha val="43137"/>
                    </a:srgbClr>
                  </a:outerShdw>
                </a:effectLst>
                <a:latin typeface="华文细黑" panose="02010600040101010101" pitchFamily="2" charset="-122"/>
              </a:rPr>
              <a:t>卫星定位基本原理</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8100219-524F-486F-BF22-FD81DDA3E7F4}"/>
              </a:ext>
            </a:extLst>
          </p:cNvPr>
          <p:cNvSpPr>
            <a:spLocks noGrp="1" noChangeArrowheads="1"/>
          </p:cNvSpPr>
          <p:nvPr>
            <p:ph type="title"/>
          </p:nvPr>
        </p:nvSpPr>
        <p:spPr/>
        <p:txBody>
          <a:bodyPr/>
          <a:lstStyle/>
          <a:p>
            <a:pPr eaLnBrk="1" hangingPunct="1"/>
            <a:r>
              <a:rPr lang="zh-CN" altLang="en-US" sz="3300" dirty="0">
                <a:solidFill>
                  <a:schemeClr val="tx1"/>
                </a:solidFill>
              </a:rPr>
              <a:t>伪距差分</a:t>
            </a:r>
          </a:p>
        </p:txBody>
      </p:sp>
      <p:graphicFrame>
        <p:nvGraphicFramePr>
          <p:cNvPr id="25603" name="Object 4">
            <a:extLst>
              <a:ext uri="{FF2B5EF4-FFF2-40B4-BE49-F238E27FC236}">
                <a16:creationId xmlns:a16="http://schemas.microsoft.com/office/drawing/2014/main" id="{807BF935-4908-423E-8B73-4B0D1E39D3F0}"/>
              </a:ext>
            </a:extLst>
          </p:cNvPr>
          <p:cNvGraphicFramePr>
            <a:graphicFrameLocks noGrp="1" noChangeAspect="1"/>
          </p:cNvGraphicFramePr>
          <p:nvPr>
            <p:ph sz="half" idx="2"/>
          </p:nvPr>
        </p:nvGraphicFramePr>
        <p:xfrm>
          <a:off x="6167439" y="4508500"/>
          <a:ext cx="4105275" cy="2027238"/>
        </p:xfrm>
        <a:graphic>
          <a:graphicData uri="http://schemas.openxmlformats.org/presentationml/2006/ole">
            <mc:AlternateContent xmlns:mc="http://schemas.openxmlformats.org/markup-compatibility/2006">
              <mc:Choice xmlns:v="urn:schemas-microsoft-com:vml" Requires="v">
                <p:oleObj spid="_x0000_s25716" name="公式" r:id="rId4" imgW="1996369" imgH="975250" progId="Equation.3">
                  <p:embed/>
                </p:oleObj>
              </mc:Choice>
              <mc:Fallback>
                <p:oleObj name="公式" r:id="rId4" imgW="1996369" imgH="975250" progId="Equation.3">
                  <p:embed/>
                  <p:pic>
                    <p:nvPicPr>
                      <p:cNvPr id="0" name="Object 4"/>
                      <p:cNvPicPr>
                        <a:picLocks noChangeAspect="1" noChangeArrowheads="1"/>
                      </p:cNvPicPr>
                      <p:nvPr/>
                    </p:nvPicPr>
                    <p:blipFill>
                      <a:blip r:embed="rId5">
                        <a:lum bright="86000" contrast="86000"/>
                        <a:extLst>
                          <a:ext uri="{28A0092B-C50C-407E-A947-70E740481C1C}">
                            <a14:useLocalDpi xmlns:a14="http://schemas.microsoft.com/office/drawing/2010/main" val="0"/>
                          </a:ext>
                        </a:extLst>
                      </a:blip>
                      <a:srcRect/>
                      <a:stretch>
                        <a:fillRect/>
                      </a:stretch>
                    </p:blipFill>
                    <p:spPr bwMode="auto">
                      <a:xfrm>
                        <a:off x="6167439" y="4508500"/>
                        <a:ext cx="4105275" cy="202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5604" name="Picture 7" descr="200472182028">
            <a:extLst>
              <a:ext uri="{FF2B5EF4-FFF2-40B4-BE49-F238E27FC236}">
                <a16:creationId xmlns:a16="http://schemas.microsoft.com/office/drawing/2014/main" id="{388390EA-4F21-4115-9D0F-77C4F1D9BD9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323767" y="1700306"/>
            <a:ext cx="4176713" cy="274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5" name="AutoShape 8">
            <a:extLst>
              <a:ext uri="{FF2B5EF4-FFF2-40B4-BE49-F238E27FC236}">
                <a16:creationId xmlns:a16="http://schemas.microsoft.com/office/drawing/2014/main" id="{E7ED91EB-23EF-4554-8B2E-972386131569}"/>
              </a:ext>
            </a:extLst>
          </p:cNvPr>
          <p:cNvSpPr>
            <a:spLocks noChangeArrowheads="1"/>
          </p:cNvSpPr>
          <p:nvPr/>
        </p:nvSpPr>
        <p:spPr bwMode="auto">
          <a:xfrm>
            <a:off x="3523456" y="3861048"/>
            <a:ext cx="2068489" cy="644375"/>
          </a:xfrm>
          <a:prstGeom prst="cloudCallout">
            <a:avLst>
              <a:gd name="adj1" fmla="val 198754"/>
              <a:gd name="adj2" fmla="val -210274"/>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dirty="0">
                <a:solidFill>
                  <a:schemeClr val="tx1"/>
                </a:solidFill>
                <a:latin typeface="Times New Roman" panose="02020603050405020304" pitchFamily="18" charset="0"/>
                <a:ea typeface="宋体" panose="02010600030101010101" pitchFamily="2" charset="-122"/>
              </a:rPr>
              <a:t>距离改正</a:t>
            </a:r>
          </a:p>
        </p:txBody>
      </p:sp>
      <p:graphicFrame>
        <p:nvGraphicFramePr>
          <p:cNvPr id="25606" name="Object 9">
            <a:extLst>
              <a:ext uri="{FF2B5EF4-FFF2-40B4-BE49-F238E27FC236}">
                <a16:creationId xmlns:a16="http://schemas.microsoft.com/office/drawing/2014/main" id="{5A23F180-75B2-4230-B35D-6199D2D35273}"/>
              </a:ext>
            </a:extLst>
          </p:cNvPr>
          <p:cNvGraphicFramePr>
            <a:graphicFrameLocks noGrp="1" noChangeAspect="1"/>
          </p:cNvGraphicFramePr>
          <p:nvPr>
            <p:ph sz="half" idx="1"/>
          </p:nvPr>
        </p:nvGraphicFramePr>
        <p:xfrm>
          <a:off x="2566989" y="4508501"/>
          <a:ext cx="2592387" cy="1368425"/>
        </p:xfrm>
        <a:graphic>
          <a:graphicData uri="http://schemas.openxmlformats.org/presentationml/2006/ole">
            <mc:AlternateContent xmlns:mc="http://schemas.openxmlformats.org/markup-compatibility/2006">
              <mc:Choice xmlns:v="urn:schemas-microsoft-com:vml" Requires="v">
                <p:oleObj spid="_x0000_s25717" name="公式" r:id="rId7" imgW="899089" imgH="464930" progId="Equation.3">
                  <p:embed/>
                </p:oleObj>
              </mc:Choice>
              <mc:Fallback>
                <p:oleObj name="公式" r:id="rId7" imgW="899089" imgH="464930" progId="Equation.3">
                  <p:embed/>
                  <p:pic>
                    <p:nvPicPr>
                      <p:cNvPr id="0" name="Object 9"/>
                      <p:cNvPicPr>
                        <a:picLocks noChangeAspect="1" noChangeArrowheads="1"/>
                      </p:cNvPicPr>
                      <p:nvPr/>
                    </p:nvPicPr>
                    <p:blipFill>
                      <a:blip r:embed="rId8">
                        <a:lum bright="86000" contrast="86000"/>
                        <a:extLst>
                          <a:ext uri="{28A0092B-C50C-407E-A947-70E740481C1C}">
                            <a14:useLocalDpi xmlns:a14="http://schemas.microsoft.com/office/drawing/2010/main" val="0"/>
                          </a:ext>
                        </a:extLst>
                      </a:blip>
                      <a:srcRect/>
                      <a:stretch>
                        <a:fillRect/>
                      </a:stretch>
                    </p:blipFill>
                    <p:spPr bwMode="auto">
                      <a:xfrm>
                        <a:off x="2566989" y="4508501"/>
                        <a:ext cx="2592387" cy="1368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文本框 6">
            <a:extLst>
              <a:ext uri="{FF2B5EF4-FFF2-40B4-BE49-F238E27FC236}">
                <a16:creationId xmlns:a16="http://schemas.microsoft.com/office/drawing/2014/main" id="{33817AB6-35E8-4293-A4C7-F9286461BE88}"/>
              </a:ext>
            </a:extLst>
          </p:cNvPr>
          <p:cNvSpPr txBox="1"/>
          <p:nvPr/>
        </p:nvSpPr>
        <p:spPr>
          <a:xfrm>
            <a:off x="1710071" y="1515639"/>
            <a:ext cx="1569660" cy="369332"/>
          </a:xfrm>
          <a:prstGeom prst="rect">
            <a:avLst/>
          </a:prstGeom>
          <a:noFill/>
        </p:spPr>
        <p:txBody>
          <a:bodyPr wrap="none" rtlCol="0">
            <a:spAutoFit/>
          </a:bodyPr>
          <a:lstStyle/>
          <a:p>
            <a:r>
              <a:rPr lang="zh-CN" altLang="en-US" dirty="0"/>
              <a:t>测站已知坐标</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F2C4072-FFE3-46C5-9E0C-2805B2428062}"/>
                  </a:ext>
                </a:extLst>
              </p:cNvPr>
              <p:cNvSpPr txBox="1"/>
              <p:nvPr/>
            </p:nvSpPr>
            <p:spPr>
              <a:xfrm>
                <a:off x="1652106" y="1884972"/>
                <a:ext cx="1223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Y</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Z</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8" name="文本框 7">
                <a:extLst>
                  <a:ext uri="{FF2B5EF4-FFF2-40B4-BE49-F238E27FC236}">
                    <a16:creationId xmlns:a16="http://schemas.microsoft.com/office/drawing/2014/main" id="{3F2C4072-FFE3-46C5-9E0C-2805B2428062}"/>
                  </a:ext>
                </a:extLst>
              </p:cNvPr>
              <p:cNvSpPr txBox="1">
                <a:spLocks noRot="1" noChangeAspect="1" noMove="1" noResize="1" noEditPoints="1" noAdjustHandles="1" noChangeArrowheads="1" noChangeShapeType="1" noTextEdit="1"/>
              </p:cNvSpPr>
              <p:nvPr/>
            </p:nvSpPr>
            <p:spPr>
              <a:xfrm>
                <a:off x="1652106" y="1884972"/>
                <a:ext cx="1223925" cy="276999"/>
              </a:xfrm>
              <a:prstGeom prst="rect">
                <a:avLst/>
              </a:prstGeom>
              <a:blipFill>
                <a:blip r:embed="rId9"/>
                <a:stretch>
                  <a:fillRect l="-3483" r="-1493" b="-1739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369690C-3B50-4A27-9518-E0040A23F596}"/>
              </a:ext>
            </a:extLst>
          </p:cNvPr>
          <p:cNvSpPr txBox="1"/>
          <p:nvPr/>
        </p:nvSpPr>
        <p:spPr>
          <a:xfrm>
            <a:off x="3594117" y="1491892"/>
            <a:ext cx="1107996" cy="369332"/>
          </a:xfrm>
          <a:prstGeom prst="rect">
            <a:avLst/>
          </a:prstGeom>
          <a:noFill/>
        </p:spPr>
        <p:txBody>
          <a:bodyPr wrap="none" rtlCol="0">
            <a:spAutoFit/>
          </a:bodyPr>
          <a:lstStyle/>
          <a:p>
            <a:r>
              <a:rPr lang="zh-CN" altLang="en-US" dirty="0"/>
              <a:t>卫星位置</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D5C9583-BBAD-41F0-819C-587732C0FEA0}"/>
                  </a:ext>
                </a:extLst>
              </p:cNvPr>
              <p:cNvSpPr txBox="1"/>
              <p:nvPr/>
            </p:nvSpPr>
            <p:spPr>
              <a:xfrm>
                <a:off x="3630101" y="1941747"/>
                <a:ext cx="1124859"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X</m:t>
                          </m:r>
                        </m:e>
                        <m:sup>
                          <m:r>
                            <m:rPr>
                              <m:sty m:val="p"/>
                            </m:rPr>
                            <a:rPr lang="en-US" altLang="zh-CN" i="1">
                              <a:latin typeface="Cambria Math" panose="02040503050406030204" pitchFamily="18" charset="0"/>
                            </a:rPr>
                            <m:t>j</m:t>
                          </m:r>
                        </m:sup>
                      </m:sSup>
                      <m:r>
                        <a:rPr lang="zh-CN" altLang="en-US" i="1">
                          <a:latin typeface="Cambria Math" panose="02040503050406030204" pitchFamily="18" charset="0"/>
                        </a:rPr>
                        <m:t>、</m:t>
                      </m:r>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Y</m:t>
                          </m:r>
                        </m:e>
                        <m:sup>
                          <m:r>
                            <m:rPr>
                              <m:sty m:val="p"/>
                            </m:rPr>
                            <a:rPr lang="en-US" altLang="zh-CN" i="1">
                              <a:latin typeface="Cambria Math" panose="02040503050406030204" pitchFamily="18" charset="0"/>
                            </a:rPr>
                            <m:t>j</m:t>
                          </m:r>
                        </m:sup>
                      </m:sSup>
                      <m:r>
                        <a:rPr lang="zh-CN" altLang="en-US" i="1">
                          <a:latin typeface="Cambria Math" panose="02040503050406030204" pitchFamily="18" charset="0"/>
                        </a:rPr>
                        <m:t>、</m:t>
                      </m:r>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Z</m:t>
                          </m:r>
                        </m:e>
                        <m:sup>
                          <m:r>
                            <m:rPr>
                              <m:sty m:val="p"/>
                            </m:rPr>
                            <a:rPr lang="en-US" altLang="zh-CN" i="1">
                              <a:latin typeface="Cambria Math" panose="02040503050406030204" pitchFamily="18" charset="0"/>
                            </a:rPr>
                            <m:t>j</m:t>
                          </m:r>
                        </m:sup>
                      </m:sSup>
                    </m:oMath>
                  </m:oMathPara>
                </a14:m>
                <a:endParaRPr lang="zh-CN" altLang="en-US" dirty="0"/>
              </a:p>
            </p:txBody>
          </p:sp>
        </mc:Choice>
        <mc:Fallback xmlns="">
          <p:sp>
            <p:nvSpPr>
              <p:cNvPr id="10" name="文本框 9">
                <a:extLst>
                  <a:ext uri="{FF2B5EF4-FFF2-40B4-BE49-F238E27FC236}">
                    <a16:creationId xmlns:a16="http://schemas.microsoft.com/office/drawing/2014/main" id="{FD5C9583-BBAD-41F0-819C-587732C0FEA0}"/>
                  </a:ext>
                </a:extLst>
              </p:cNvPr>
              <p:cNvSpPr txBox="1">
                <a:spLocks noRot="1" noChangeAspect="1" noMove="1" noResize="1" noEditPoints="1" noAdjustHandles="1" noChangeArrowheads="1" noChangeShapeType="1" noTextEdit="1"/>
              </p:cNvSpPr>
              <p:nvPr/>
            </p:nvSpPr>
            <p:spPr>
              <a:xfrm>
                <a:off x="3630101" y="1941747"/>
                <a:ext cx="1124859" cy="285912"/>
              </a:xfrm>
              <a:prstGeom prst="rect">
                <a:avLst/>
              </a:prstGeom>
              <a:blipFill>
                <a:blip r:embed="rId10"/>
                <a:stretch>
                  <a:fillRect l="-3784" t="-6522" r="-3784"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4061819-F3BB-4BCE-AD5E-266983B4C716}"/>
                  </a:ext>
                </a:extLst>
              </p:cNvPr>
              <p:cNvSpPr txBox="1"/>
              <p:nvPr/>
            </p:nvSpPr>
            <p:spPr>
              <a:xfrm>
                <a:off x="1993402" y="2590496"/>
                <a:ext cx="790230"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R</m:t>
                          </m:r>
                        </m:e>
                        <m:sup>
                          <m:r>
                            <m:rPr>
                              <m:sty m:val="p"/>
                            </m:rPr>
                            <a:rPr lang="en-US" altLang="zh-CN" i="1">
                              <a:latin typeface="Cambria Math" panose="02040503050406030204" pitchFamily="18" charset="0"/>
                            </a:rPr>
                            <m:t>j</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E4061819-F3BB-4BCE-AD5E-266983B4C716}"/>
                  </a:ext>
                </a:extLst>
              </p:cNvPr>
              <p:cNvSpPr txBox="1">
                <a:spLocks noRot="1" noChangeAspect="1" noMove="1" noResize="1" noEditPoints="1" noAdjustHandles="1" noChangeArrowheads="1" noChangeShapeType="1" noTextEdit="1"/>
              </p:cNvSpPr>
              <p:nvPr/>
            </p:nvSpPr>
            <p:spPr>
              <a:xfrm>
                <a:off x="1993402" y="2590496"/>
                <a:ext cx="790230" cy="378245"/>
              </a:xfrm>
              <a:prstGeom prst="rect">
                <a:avLst/>
              </a:prstGeom>
              <a:blipFill>
                <a:blip r:embed="rId11"/>
                <a:stretch>
                  <a:fillRect/>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B3E4CCFB-E75C-407D-8449-ED0CA20A1D0F}"/>
              </a:ext>
            </a:extLst>
          </p:cNvPr>
          <p:cNvCxnSpPr>
            <a:stCxn id="8" idx="2"/>
            <a:endCxn id="12" idx="0"/>
          </p:cNvCxnSpPr>
          <p:nvPr/>
        </p:nvCxnSpPr>
        <p:spPr bwMode="auto">
          <a:xfrm>
            <a:off x="2264069" y="2161971"/>
            <a:ext cx="124449" cy="428525"/>
          </a:xfrm>
          <a:prstGeom prst="straightConnector1">
            <a:avLst/>
          </a:prstGeom>
          <a:solidFill>
            <a:schemeClr val="accent1"/>
          </a:solidFill>
          <a:ln w="1905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箭头连接符 5">
            <a:extLst>
              <a:ext uri="{FF2B5EF4-FFF2-40B4-BE49-F238E27FC236}">
                <a16:creationId xmlns:a16="http://schemas.microsoft.com/office/drawing/2014/main" id="{21627A9D-C25D-4D4C-A8B5-01C103BCDB92}"/>
              </a:ext>
            </a:extLst>
          </p:cNvPr>
          <p:cNvCxnSpPr>
            <a:stCxn id="10" idx="2"/>
            <a:endCxn id="12" idx="0"/>
          </p:cNvCxnSpPr>
          <p:nvPr/>
        </p:nvCxnSpPr>
        <p:spPr bwMode="auto">
          <a:xfrm flipH="1">
            <a:off x="2388518" y="2227659"/>
            <a:ext cx="1804013" cy="362836"/>
          </a:xfrm>
          <a:prstGeom prst="straightConnector1">
            <a:avLst/>
          </a:prstGeom>
          <a:solidFill>
            <a:schemeClr val="accent1"/>
          </a:solidFill>
          <a:ln w="19050"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8DDC02B-D5C0-46AA-ABA6-66BA3AED895F}"/>
                  </a:ext>
                </a:extLst>
              </p:cNvPr>
              <p:cNvSpPr txBox="1"/>
              <p:nvPr/>
            </p:nvSpPr>
            <p:spPr>
              <a:xfrm>
                <a:off x="1392220" y="2734958"/>
                <a:ext cx="5037725" cy="886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latin typeface="Cambria Math" panose="02040503050406030204" pitchFamily="18" charset="0"/>
                            </a:rPr>
                          </m:ctrlPr>
                        </m:sSupPr>
                        <m:e>
                          <m:r>
                            <a:rPr lang="zh-CN" altLang="en-US" i="1" dirty="0" smtClean="0">
                              <a:latin typeface="Cambria Math" panose="02040503050406030204" pitchFamily="18" charset="0"/>
                            </a:rPr>
                            <m:t>𝑅</m:t>
                          </m:r>
                        </m:e>
                        <m:sup>
                          <m:r>
                            <a:rPr lang="zh-CN" altLang="en-US" i="1" dirty="0" smtClean="0">
                              <a:latin typeface="Cambria Math" panose="02040503050406030204" pitchFamily="18" charset="0"/>
                            </a:rPr>
                            <m:t>𝑗</m:t>
                          </m:r>
                        </m:sup>
                      </m:sSup>
                      <m:r>
                        <a:rPr lang="zh-CN" altLang="en-US" i="1" dirty="0" smtClean="0">
                          <a:latin typeface="Cambria Math" panose="02040503050406030204" pitchFamily="18" charset="0"/>
                        </a:rPr>
                        <m:t>=</m:t>
                      </m:r>
                      <m:sSup>
                        <m:sSupPr>
                          <m:ctrlPr>
                            <a:rPr lang="zh-CN" altLang="en-US" i="1" dirty="0" smtClean="0">
                              <a:latin typeface="Cambria Math" panose="02040503050406030204" pitchFamily="18" charset="0"/>
                            </a:rPr>
                          </m:ctrlPr>
                        </m:sSupPr>
                        <m:e>
                          <m:d>
                            <m:dPr>
                              <m:begChr m:val=""/>
                              <m:endChr m:val="]"/>
                              <m:ctrlPr>
                                <a:rPr lang="zh-CN" altLang="en-US" i="1" dirty="0" smtClean="0">
                                  <a:latin typeface="Cambria Math" panose="02040503050406030204" pitchFamily="18" charset="0"/>
                                </a:rPr>
                              </m:ctrlPr>
                            </m:dPr>
                            <m:e>
                              <m:d>
                                <m:dPr>
                                  <m:begChr m:val="["/>
                                  <m:endChr m:val=""/>
                                  <m:ctrlPr>
                                    <a:rPr lang="zh-CN" altLang="en-US" i="1" dirty="0" smtClean="0">
                                      <a:latin typeface="Cambria Math" panose="02040503050406030204" pitchFamily="18" charset="0"/>
                                    </a:rPr>
                                  </m:ctrlPr>
                                </m:dPr>
                                <m:e>
                                  <m:sSup>
                                    <m:sSupPr>
                                      <m:ctrlPr>
                                        <a:rPr lang="zh-CN" altLang="en-US" i="1" dirty="0" smtClean="0">
                                          <a:latin typeface="Cambria Math" panose="02040503050406030204" pitchFamily="18" charset="0"/>
                                        </a:rPr>
                                      </m:ctrlPr>
                                    </m:sSupPr>
                                    <m:e>
                                      <m:d>
                                        <m:dPr>
                                          <m:begChr m:val=""/>
                                          <m:ctrlPr>
                                            <a:rPr lang="zh-CN" altLang="en-US" i="1" dirty="0" smtClean="0">
                                              <a:latin typeface="Cambria Math" panose="02040503050406030204" pitchFamily="18" charset="0"/>
                                            </a:rPr>
                                          </m:ctrlPr>
                                        </m:dPr>
                                        <m:e>
                                          <m:d>
                                            <m:dPr>
                                              <m:endChr m:val=""/>
                                              <m:ctrlPr>
                                                <a:rPr lang="zh-CN" altLang="en-US" i="1" dirty="0" smtClean="0">
                                                  <a:latin typeface="Cambria Math" panose="02040503050406030204" pitchFamily="18" charset="0"/>
                                                </a:rPr>
                                              </m:ctrlPr>
                                            </m:dPr>
                                            <m:e>
                                              <m:sSup>
                                                <m:sSupPr>
                                                  <m:ctrlPr>
                                                    <a:rPr lang="zh-CN" altLang="en-US" i="1" dirty="0" smtClean="0">
                                                      <a:latin typeface="Cambria Math" panose="02040503050406030204" pitchFamily="18" charset="0"/>
                                                    </a:rPr>
                                                  </m:ctrlPr>
                                                </m:sSupPr>
                                                <m:e>
                                                  <m:r>
                                                    <a:rPr lang="zh-CN" altLang="en-US" i="1" dirty="0" smtClean="0">
                                                      <a:latin typeface="Cambria Math" panose="02040503050406030204" pitchFamily="18" charset="0"/>
                                                    </a:rPr>
                                                    <m:t>𝑋</m:t>
                                                  </m:r>
                                                </m:e>
                                                <m:sup>
                                                  <m:r>
                                                    <a:rPr lang="zh-CN" altLang="en-US" i="1" dirty="0" smtClean="0">
                                                      <a:latin typeface="Cambria Math" panose="02040503050406030204" pitchFamily="18" charset="0"/>
                                                    </a:rPr>
                                                    <m:t>𝑗</m:t>
                                                  </m:r>
                                                </m:sup>
                                              </m:sSup>
                                              <m:r>
                                                <a:rPr lang="zh-CN" altLang="en-US" i="1" dirty="0" smtClean="0">
                                                  <a:latin typeface="Cambria Math" panose="02040503050406030204" pitchFamily="18" charset="0"/>
                                                </a:rPr>
                                                <m:t>−</m:t>
                                              </m:r>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𝑋</m:t>
                                                  </m:r>
                                                </m:e>
                                                <m:sub>
                                                  <m:r>
                                                    <a:rPr lang="zh-CN" altLang="en-US" i="1" dirty="0" smtClean="0">
                                                      <a:latin typeface="Cambria Math" panose="02040503050406030204" pitchFamily="18" charset="0"/>
                                                    </a:rPr>
                                                    <m:t>0</m:t>
                                                  </m:r>
                                                </m:sub>
                                              </m:sSub>
                                            </m:e>
                                          </m:d>
                                        </m:e>
                                      </m:d>
                                    </m:e>
                                    <m:sup>
                                      <m:r>
                                        <a:rPr lang="zh-CN" altLang="en-US" i="1" dirty="0" smtClean="0">
                                          <a:latin typeface="Cambria Math" panose="02040503050406030204" pitchFamily="18" charset="0"/>
                                        </a:rPr>
                                        <m:t>2</m:t>
                                      </m:r>
                                    </m:sup>
                                  </m:sSup>
                                  <m:r>
                                    <a:rPr lang="zh-CN" altLang="en-US" i="1" dirty="0" smtClean="0">
                                      <a:latin typeface="Cambria Math" panose="02040503050406030204" pitchFamily="18" charset="0"/>
                                    </a:rPr>
                                    <m:t>+</m:t>
                                  </m:r>
                                  <m:sSup>
                                    <m:sSupPr>
                                      <m:ctrlPr>
                                        <a:rPr lang="zh-CN" altLang="en-US" i="1" dirty="0" smtClean="0">
                                          <a:latin typeface="Cambria Math" panose="02040503050406030204" pitchFamily="18" charset="0"/>
                                        </a:rPr>
                                      </m:ctrlPr>
                                    </m:sSupPr>
                                    <m:e>
                                      <m:d>
                                        <m:dPr>
                                          <m:begChr m:val=""/>
                                          <m:ctrlPr>
                                            <a:rPr lang="zh-CN" altLang="en-US" i="1" dirty="0" smtClean="0">
                                              <a:latin typeface="Cambria Math" panose="02040503050406030204" pitchFamily="18" charset="0"/>
                                            </a:rPr>
                                          </m:ctrlPr>
                                        </m:dPr>
                                        <m:e>
                                          <m:d>
                                            <m:dPr>
                                              <m:endChr m:val=""/>
                                              <m:ctrlPr>
                                                <a:rPr lang="zh-CN" altLang="en-US" i="1" dirty="0" smtClean="0">
                                                  <a:latin typeface="Cambria Math" panose="02040503050406030204" pitchFamily="18" charset="0"/>
                                                </a:rPr>
                                              </m:ctrlPr>
                                            </m:dPr>
                                            <m:e>
                                              <m:sSup>
                                                <m:sSupPr>
                                                  <m:ctrlPr>
                                                    <a:rPr lang="zh-CN" altLang="en-US" i="1" dirty="0" smtClean="0">
                                                      <a:latin typeface="Cambria Math" panose="02040503050406030204" pitchFamily="18" charset="0"/>
                                                    </a:rPr>
                                                  </m:ctrlPr>
                                                </m:sSupPr>
                                                <m:e>
                                                  <m:r>
                                                    <a:rPr lang="zh-CN" altLang="en-US" i="1" dirty="0" smtClean="0">
                                                      <a:latin typeface="Cambria Math" panose="02040503050406030204" pitchFamily="18" charset="0"/>
                                                    </a:rPr>
                                                    <m:t>𝑌</m:t>
                                                  </m:r>
                                                </m:e>
                                                <m:sup>
                                                  <m:r>
                                                    <a:rPr lang="zh-CN" altLang="en-US" i="1" dirty="0" smtClean="0">
                                                      <a:latin typeface="Cambria Math" panose="02040503050406030204" pitchFamily="18" charset="0"/>
                                                    </a:rPr>
                                                    <m:t>𝑗</m:t>
                                                  </m:r>
                                                </m:sup>
                                              </m:sSup>
                                              <m:r>
                                                <a:rPr lang="zh-CN" altLang="en-US" i="1" dirty="0" smtClean="0">
                                                  <a:latin typeface="Cambria Math" panose="02040503050406030204" pitchFamily="18" charset="0"/>
                                                </a:rPr>
                                                <m:t>−</m:t>
                                              </m:r>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𝑌</m:t>
                                                  </m:r>
                                                </m:e>
                                                <m:sub>
                                                  <m:r>
                                                    <a:rPr lang="zh-CN" altLang="en-US" i="1" dirty="0" smtClean="0">
                                                      <a:latin typeface="Cambria Math" panose="02040503050406030204" pitchFamily="18" charset="0"/>
                                                    </a:rPr>
                                                    <m:t>0</m:t>
                                                  </m:r>
                                                </m:sub>
                                              </m:sSub>
                                            </m:e>
                                          </m:d>
                                        </m:e>
                                      </m:d>
                                    </m:e>
                                    <m:sup>
                                      <m:r>
                                        <a:rPr lang="zh-CN" altLang="en-US" i="1" dirty="0" smtClean="0">
                                          <a:latin typeface="Cambria Math" panose="02040503050406030204" pitchFamily="18" charset="0"/>
                                        </a:rPr>
                                        <m:t>2</m:t>
                                      </m:r>
                                    </m:sup>
                                  </m:sSup>
                                  <m:r>
                                    <a:rPr lang="zh-CN" altLang="en-US" i="1" dirty="0" smtClean="0">
                                      <a:latin typeface="Cambria Math" panose="02040503050406030204" pitchFamily="18" charset="0"/>
                                    </a:rPr>
                                    <m:t>+</m:t>
                                  </m:r>
                                  <m:sSup>
                                    <m:sSupPr>
                                      <m:ctrlPr>
                                        <a:rPr lang="zh-CN" altLang="en-US" i="1" dirty="0" smtClean="0">
                                          <a:latin typeface="Cambria Math" panose="02040503050406030204" pitchFamily="18" charset="0"/>
                                        </a:rPr>
                                      </m:ctrlPr>
                                    </m:sSupPr>
                                    <m:e>
                                      <m:d>
                                        <m:dPr>
                                          <m:begChr m:val=""/>
                                          <m:ctrlPr>
                                            <a:rPr lang="zh-CN" altLang="en-US" i="1" dirty="0" smtClean="0">
                                              <a:latin typeface="Cambria Math" panose="02040503050406030204" pitchFamily="18" charset="0"/>
                                            </a:rPr>
                                          </m:ctrlPr>
                                        </m:dPr>
                                        <m:e>
                                          <m:d>
                                            <m:dPr>
                                              <m:endChr m:val=""/>
                                              <m:ctrlPr>
                                                <a:rPr lang="zh-CN" altLang="en-US" i="1" dirty="0" smtClean="0">
                                                  <a:latin typeface="Cambria Math" panose="02040503050406030204" pitchFamily="18" charset="0"/>
                                                </a:rPr>
                                              </m:ctrlPr>
                                            </m:dPr>
                                            <m:e>
                                              <m:sSup>
                                                <m:sSupPr>
                                                  <m:ctrlPr>
                                                    <a:rPr lang="zh-CN" altLang="en-US" i="1" dirty="0" smtClean="0">
                                                      <a:latin typeface="Cambria Math" panose="02040503050406030204" pitchFamily="18" charset="0"/>
                                                    </a:rPr>
                                                  </m:ctrlPr>
                                                </m:sSupPr>
                                                <m:e>
                                                  <m:r>
                                                    <a:rPr lang="zh-CN" altLang="en-US" i="1" dirty="0" smtClean="0">
                                                      <a:latin typeface="Cambria Math" panose="02040503050406030204" pitchFamily="18" charset="0"/>
                                                    </a:rPr>
                                                    <m:t>𝑍</m:t>
                                                  </m:r>
                                                </m:e>
                                                <m:sup>
                                                  <m:r>
                                                    <a:rPr lang="zh-CN" altLang="en-US" i="1" dirty="0" smtClean="0">
                                                      <a:latin typeface="Cambria Math" panose="02040503050406030204" pitchFamily="18" charset="0"/>
                                                    </a:rPr>
                                                    <m:t>𝑗</m:t>
                                                  </m:r>
                                                </m:sup>
                                              </m:sSup>
                                              <m:r>
                                                <a:rPr lang="zh-CN" altLang="en-US" i="1" dirty="0" smtClean="0">
                                                  <a:latin typeface="Cambria Math" panose="02040503050406030204" pitchFamily="18" charset="0"/>
                                                </a:rPr>
                                                <m:t>−</m:t>
                                              </m:r>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𝑍</m:t>
                                                  </m:r>
                                                </m:e>
                                                <m:sub>
                                                  <m:r>
                                                    <a:rPr lang="zh-CN" altLang="en-US" i="1" dirty="0" smtClean="0">
                                                      <a:latin typeface="Cambria Math" panose="02040503050406030204" pitchFamily="18" charset="0"/>
                                                    </a:rPr>
                                                    <m:t>0</m:t>
                                                  </m:r>
                                                </m:sub>
                                              </m:sSub>
                                            </m:e>
                                          </m:d>
                                        </m:e>
                                      </m:d>
                                    </m:e>
                                    <m:sup>
                                      <m:r>
                                        <a:rPr lang="zh-CN" altLang="en-US" i="1" dirty="0" smtClean="0">
                                          <a:latin typeface="Cambria Math" panose="02040503050406030204" pitchFamily="18" charset="0"/>
                                        </a:rPr>
                                        <m:t>2</m:t>
                                      </m:r>
                                    </m:sup>
                                  </m:sSup>
                                </m:e>
                              </m:d>
                            </m:e>
                          </m:d>
                        </m:e>
                        <m:sup>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sup>
                      </m:sSup>
                    </m:oMath>
                  </m:oMathPara>
                </a14:m>
                <a:endParaRPr lang="zh-CN" altLang="en-US" dirty="0"/>
              </a:p>
            </p:txBody>
          </p:sp>
        </mc:Choice>
        <mc:Fallback xmlns="">
          <p:sp>
            <p:nvSpPr>
              <p:cNvPr id="24" name="文本框 23">
                <a:extLst>
                  <a:ext uri="{FF2B5EF4-FFF2-40B4-BE49-F238E27FC236}">
                    <a16:creationId xmlns:a16="http://schemas.microsoft.com/office/drawing/2014/main" id="{98DDC02B-D5C0-46AA-ABA6-66BA3AED895F}"/>
                  </a:ext>
                </a:extLst>
              </p:cNvPr>
              <p:cNvSpPr txBox="1">
                <a:spLocks noRot="1" noChangeAspect="1" noMove="1" noResize="1" noEditPoints="1" noAdjustHandles="1" noChangeArrowheads="1" noChangeShapeType="1" noTextEdit="1"/>
              </p:cNvSpPr>
              <p:nvPr/>
            </p:nvSpPr>
            <p:spPr>
              <a:xfrm>
                <a:off x="1392220" y="2734958"/>
                <a:ext cx="5037725" cy="886333"/>
              </a:xfrm>
              <a:prstGeom prst="rect">
                <a:avLst/>
              </a:prstGeom>
              <a:blipFill>
                <a:blip r:embed="rId12"/>
                <a:stretch>
                  <a:fillRect/>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8BC2011-5753-4E27-BEA4-55D5813E6807}"/>
              </a:ext>
            </a:extLst>
          </p:cNvPr>
          <p:cNvSpPr>
            <a:spLocks noGrp="1" noChangeArrowheads="1"/>
          </p:cNvSpPr>
          <p:nvPr>
            <p:ph type="title"/>
          </p:nvPr>
        </p:nvSpPr>
        <p:spPr/>
        <p:txBody>
          <a:bodyPr/>
          <a:lstStyle/>
          <a:p>
            <a:pPr eaLnBrk="1" hangingPunct="1"/>
            <a:r>
              <a:rPr lang="zh-CN" altLang="en-US"/>
              <a:t>伪距差分的特点</a:t>
            </a:r>
          </a:p>
        </p:txBody>
      </p:sp>
      <p:sp>
        <p:nvSpPr>
          <p:cNvPr id="27651" name="Rectangle 3">
            <a:extLst>
              <a:ext uri="{FF2B5EF4-FFF2-40B4-BE49-F238E27FC236}">
                <a16:creationId xmlns:a16="http://schemas.microsoft.com/office/drawing/2014/main" id="{C35D8F28-C0C0-4E0D-BF3D-C48933C5D00D}"/>
              </a:ext>
            </a:extLst>
          </p:cNvPr>
          <p:cNvSpPr>
            <a:spLocks noGrp="1" noChangeArrowheads="1"/>
          </p:cNvSpPr>
          <p:nvPr>
            <p:ph type="body" idx="1"/>
          </p:nvPr>
        </p:nvSpPr>
        <p:spPr>
          <a:xfrm>
            <a:off x="3200400" y="1700214"/>
            <a:ext cx="7010400" cy="4752975"/>
          </a:xfrm>
        </p:spPr>
        <p:txBody>
          <a:bodyPr/>
          <a:lstStyle/>
          <a:p>
            <a:pPr eaLnBrk="1" hangingPunct="1"/>
            <a:r>
              <a:rPr lang="zh-CN" altLang="en-US" sz="2900">
                <a:solidFill>
                  <a:schemeClr val="tx1"/>
                </a:solidFill>
              </a:rPr>
              <a:t>发送距离改正数</a:t>
            </a:r>
          </a:p>
          <a:p>
            <a:pPr lvl="1" eaLnBrk="1" hangingPunct="1"/>
            <a:endParaRPr lang="zh-CN" altLang="en-US" sz="2600">
              <a:solidFill>
                <a:schemeClr val="tx1"/>
              </a:solidFill>
            </a:endParaRPr>
          </a:p>
          <a:p>
            <a:pPr eaLnBrk="1" hangingPunct="1"/>
            <a:r>
              <a:rPr lang="zh-CN" altLang="en-US"/>
              <a:t>差分数据的数据量较多</a:t>
            </a:r>
          </a:p>
          <a:p>
            <a:pPr lvl="1" eaLnBrk="1" hangingPunct="1"/>
            <a:endParaRPr lang="zh-CN" altLang="en-US" sz="2600">
              <a:solidFill>
                <a:schemeClr val="tx1"/>
              </a:solidFill>
            </a:endParaRPr>
          </a:p>
          <a:p>
            <a:pPr eaLnBrk="1" hangingPunct="1"/>
            <a:r>
              <a:rPr lang="zh-CN" altLang="en-US" sz="2900">
                <a:solidFill>
                  <a:schemeClr val="tx1"/>
                </a:solidFill>
              </a:rPr>
              <a:t>基准站观测所有卫星</a:t>
            </a:r>
          </a:p>
          <a:p>
            <a:pPr eaLnBrk="1" hangingPunct="1"/>
            <a:endParaRPr lang="zh-CN" altLang="en-US" sz="2900">
              <a:solidFill>
                <a:schemeClr val="tx1"/>
              </a:solidFill>
            </a:endParaRPr>
          </a:p>
          <a:p>
            <a:pPr eaLnBrk="1" hangingPunct="1"/>
            <a:r>
              <a:rPr lang="zh-CN" altLang="en-US" sz="2900">
                <a:solidFill>
                  <a:schemeClr val="tx1"/>
                </a:solidFill>
              </a:rPr>
              <a:t>流动站观测任意</a:t>
            </a:r>
            <a:r>
              <a:rPr lang="en-US" altLang="zh-CN" sz="2900">
                <a:solidFill>
                  <a:schemeClr val="tx1"/>
                </a:solidFill>
              </a:rPr>
              <a:t>4</a:t>
            </a:r>
            <a:r>
              <a:rPr lang="zh-CN" altLang="en-US" sz="2900">
                <a:solidFill>
                  <a:schemeClr val="tx1"/>
                </a:solidFill>
              </a:rPr>
              <a:t>颗卫星</a:t>
            </a:r>
          </a:p>
          <a:p>
            <a:pPr eaLnBrk="1" hangingPunct="1"/>
            <a:endParaRPr lang="zh-CN" altLang="en-US" sz="2900">
              <a:solidFill>
                <a:schemeClr val="tx1"/>
              </a:solidFill>
            </a:endParaRPr>
          </a:p>
          <a:p>
            <a:pPr eaLnBrk="1" hangingPunct="1"/>
            <a:r>
              <a:rPr lang="zh-CN" altLang="en-US" sz="2900">
                <a:solidFill>
                  <a:schemeClr val="tx1"/>
                </a:solidFill>
              </a:rPr>
              <a:t>精度随距离增加而降低</a:t>
            </a:r>
          </a:p>
        </p:txBody>
      </p:sp>
      <p:sp>
        <p:nvSpPr>
          <p:cNvPr id="27652" name="AutoShape 5">
            <a:hlinkClick r:id="rId3" action="ppaction://hlinksldjump"/>
            <a:extLst>
              <a:ext uri="{FF2B5EF4-FFF2-40B4-BE49-F238E27FC236}">
                <a16:creationId xmlns:a16="http://schemas.microsoft.com/office/drawing/2014/main" id="{8D154AEB-5A9F-4E62-9E32-64F51F17C2FB}"/>
              </a:ext>
            </a:extLst>
          </p:cNvPr>
          <p:cNvSpPr>
            <a:spLocks noChangeArrowheads="1"/>
          </p:cNvSpPr>
          <p:nvPr/>
        </p:nvSpPr>
        <p:spPr bwMode="auto">
          <a:xfrm>
            <a:off x="1847850" y="5949951"/>
            <a:ext cx="431800" cy="574675"/>
          </a:xfrm>
          <a:prstGeom prst="curvedLeftArrow">
            <a:avLst>
              <a:gd name="adj1" fmla="val 26618"/>
              <a:gd name="adj2" fmla="val 53235"/>
              <a:gd name="adj3" fmla="val 33333"/>
            </a:avLst>
          </a:pr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605E357-1062-4A4C-8949-4F2F9F194624}"/>
              </a:ext>
            </a:extLst>
          </p:cNvPr>
          <p:cNvSpPr>
            <a:spLocks noGrp="1" noChangeArrowheads="1"/>
          </p:cNvSpPr>
          <p:nvPr>
            <p:ph type="title"/>
          </p:nvPr>
        </p:nvSpPr>
        <p:spPr/>
        <p:txBody>
          <a:bodyPr/>
          <a:lstStyle/>
          <a:p>
            <a:pPr eaLnBrk="1" hangingPunct="1"/>
            <a:r>
              <a:rPr lang="zh-CN" altLang="en-US"/>
              <a:t>载波相位差分</a:t>
            </a:r>
            <a:endParaRPr lang="en-US" altLang="zh-CN"/>
          </a:p>
        </p:txBody>
      </p:sp>
      <p:sp>
        <p:nvSpPr>
          <p:cNvPr id="196611" name="Rectangle 3">
            <a:extLst>
              <a:ext uri="{FF2B5EF4-FFF2-40B4-BE49-F238E27FC236}">
                <a16:creationId xmlns:a16="http://schemas.microsoft.com/office/drawing/2014/main" id="{90C8DD3D-6BFF-448D-867A-D9BE5CC91F52}"/>
              </a:ext>
            </a:extLst>
          </p:cNvPr>
          <p:cNvSpPr>
            <a:spLocks noGrp="1" noChangeArrowheads="1"/>
          </p:cNvSpPr>
          <p:nvPr>
            <p:ph type="body" idx="1"/>
          </p:nvPr>
        </p:nvSpPr>
        <p:spPr/>
        <p:txBody>
          <a:bodyPr/>
          <a:lstStyle/>
          <a:p>
            <a:pPr eaLnBrk="1" hangingPunct="1"/>
            <a:r>
              <a:rPr lang="zh-CN" altLang="en-US" dirty="0"/>
              <a:t>修正法</a:t>
            </a:r>
            <a:endParaRPr lang="en-US" altLang="zh-CN" dirty="0"/>
          </a:p>
          <a:p>
            <a:pPr lvl="1" eaLnBrk="1" hangingPunct="1"/>
            <a:r>
              <a:rPr lang="zh-CN" altLang="en-US" dirty="0"/>
              <a:t>发送基准站的载波相位修正值</a:t>
            </a:r>
          </a:p>
          <a:p>
            <a:pPr eaLnBrk="1" hangingPunct="1"/>
            <a:r>
              <a:rPr lang="zh-CN" altLang="en-US" dirty="0"/>
              <a:t>差分法</a:t>
            </a:r>
            <a:endParaRPr lang="en-US" altLang="zh-CN" dirty="0"/>
          </a:p>
          <a:p>
            <a:pPr lvl="1" eaLnBrk="1" hangingPunct="1"/>
            <a:r>
              <a:rPr lang="zh-CN" altLang="en-US" dirty="0"/>
              <a:t>发送基准站的载波相位观测值</a:t>
            </a:r>
          </a:p>
          <a:p>
            <a:pPr lvl="1" eaLnBrk="1" hangingPunct="1"/>
            <a:endParaRPr lang="zh-CN" altLang="en-US" dirty="0"/>
          </a:p>
          <a:p>
            <a:pPr lvl="1" eaLnBrk="1" hangingPunct="1"/>
            <a:r>
              <a:rPr lang="zh-CN" altLang="en-US" dirty="0"/>
              <a:t>实时动态差分</a:t>
            </a:r>
          </a:p>
          <a:p>
            <a:pPr lvl="1" eaLnBrk="1" hangingPunct="1">
              <a:buFont typeface="Wingdings" panose="05000000000000000000" pitchFamily="2" charset="2"/>
              <a:buNone/>
            </a:pPr>
            <a:r>
              <a:rPr lang="en-US" altLang="zh-CN" dirty="0">
                <a:solidFill>
                  <a:schemeClr val="tx1"/>
                </a:solidFill>
                <a:ea typeface="隶书" panose="02010509060101010101" pitchFamily="49" charset="-122"/>
                <a:hlinkClick r:id="rId3" action="ppaction://hlinksldjump"/>
              </a:rPr>
              <a:t>RTK</a:t>
            </a:r>
            <a:r>
              <a:rPr lang="en-US" altLang="zh-CN" dirty="0">
                <a:solidFill>
                  <a:schemeClr val="tx1"/>
                </a:solidFill>
                <a:ea typeface="隶书" panose="02010509060101010101" pitchFamily="49" charset="-122"/>
              </a:rPr>
              <a:t> </a:t>
            </a:r>
            <a:r>
              <a:rPr lang="en-US" altLang="zh-CN" dirty="0">
                <a:solidFill>
                  <a:schemeClr val="tx1"/>
                </a:solidFill>
                <a:latin typeface="华文细黑" panose="02010600040101010101" pitchFamily="2" charset="-122"/>
                <a:ea typeface="隶书" panose="02010509060101010101" pitchFamily="49" charset="-122"/>
              </a:rPr>
              <a:t>–</a:t>
            </a:r>
            <a:r>
              <a:rPr lang="en-US" altLang="zh-CN" dirty="0">
                <a:solidFill>
                  <a:schemeClr val="tx1"/>
                </a:solidFill>
                <a:ea typeface="隶书" panose="02010509060101010101" pitchFamily="49" charset="-122"/>
              </a:rPr>
              <a:t> Real Time Kinematic</a:t>
            </a:r>
            <a:endParaRPr lang="zh-CN" altLang="en-US" dirty="0"/>
          </a:p>
          <a:p>
            <a:pPr lvl="1" eaLnBrk="1" hangingPunct="1"/>
            <a:r>
              <a:rPr lang="zh-CN" altLang="en-US" dirty="0"/>
              <a:t>后处理动态差分</a:t>
            </a:r>
          </a:p>
          <a:p>
            <a:pPr lvl="1" eaLnBrk="1" hangingPunct="1">
              <a:buFont typeface="Wingdings" panose="05000000000000000000" pitchFamily="2" charset="2"/>
              <a:buNone/>
            </a:pPr>
            <a:r>
              <a:rPr lang="en-US" altLang="zh-CN" dirty="0">
                <a:hlinkClick r:id="rId4" action="ppaction://hlinksldjump"/>
              </a:rPr>
              <a:t>PPK </a:t>
            </a:r>
            <a:r>
              <a:rPr lang="en-US" altLang="zh-CN" dirty="0">
                <a:latin typeface="华文细黑" panose="02010600040101010101" pitchFamily="2" charset="-122"/>
              </a:rPr>
              <a:t>–</a:t>
            </a:r>
            <a:r>
              <a:rPr lang="en-US" altLang="zh-CN" dirty="0"/>
              <a:t> Post Processing Kinematic</a:t>
            </a:r>
            <a:endParaRPr lang="zh-CN" altLang="en-US" dirty="0"/>
          </a:p>
        </p:txBody>
      </p:sp>
      <p:sp>
        <p:nvSpPr>
          <p:cNvPr id="196612" name="AutoShape 4">
            <a:hlinkClick r:id="rId5" action="ppaction://hlinksldjump"/>
            <a:extLst>
              <a:ext uri="{FF2B5EF4-FFF2-40B4-BE49-F238E27FC236}">
                <a16:creationId xmlns:a16="http://schemas.microsoft.com/office/drawing/2014/main" id="{154CD786-FD32-40CD-A55D-13B086234FFB}"/>
              </a:ext>
            </a:extLst>
          </p:cNvPr>
          <p:cNvSpPr>
            <a:spLocks noChangeArrowheads="1"/>
          </p:cNvSpPr>
          <p:nvPr/>
        </p:nvSpPr>
        <p:spPr bwMode="auto">
          <a:xfrm>
            <a:off x="1847850" y="5949951"/>
            <a:ext cx="431800" cy="574675"/>
          </a:xfrm>
          <a:prstGeom prst="curvedLeftArrow">
            <a:avLst>
              <a:gd name="adj1" fmla="val 26618"/>
              <a:gd name="adj2" fmla="val 53235"/>
              <a:gd name="adj3" fmla="val 33333"/>
            </a:avLst>
          </a:pr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1670CB1-F560-48E1-8084-119046248686}"/>
              </a:ext>
            </a:extLst>
          </p:cNvPr>
          <p:cNvSpPr>
            <a:spLocks noGrp="1" noChangeArrowheads="1"/>
          </p:cNvSpPr>
          <p:nvPr>
            <p:ph type="title"/>
          </p:nvPr>
        </p:nvSpPr>
        <p:spPr>
          <a:xfrm>
            <a:off x="2855914" y="333375"/>
            <a:ext cx="6550025" cy="1143000"/>
          </a:xfrm>
          <a:noFill/>
        </p:spPr>
        <p:txBody>
          <a:bodyPr/>
          <a:lstStyle/>
          <a:p>
            <a:pPr eaLnBrk="1" hangingPunct="1">
              <a:buFont typeface="Wingdings" panose="05000000000000000000" pitchFamily="2" charset="2"/>
              <a:buNone/>
            </a:pPr>
            <a:r>
              <a:rPr lang="en-US" altLang="zh-CN" sz="2300">
                <a:solidFill>
                  <a:schemeClr val="tx1"/>
                </a:solidFill>
                <a:ea typeface="隶书" panose="02010509060101010101" pitchFamily="49" charset="-122"/>
              </a:rPr>
              <a:t>RTK – Real Time Kinematic</a:t>
            </a:r>
            <a:r>
              <a:rPr lang="zh-CN" altLang="en-US" sz="2300">
                <a:solidFill>
                  <a:schemeClr val="tx1"/>
                </a:solidFill>
                <a:ea typeface="隶书" panose="02010509060101010101" pitchFamily="49" charset="-122"/>
              </a:rPr>
              <a:t>（实时动态差分）</a:t>
            </a:r>
          </a:p>
        </p:txBody>
      </p:sp>
      <p:sp>
        <p:nvSpPr>
          <p:cNvPr id="31747" name="Rectangle 3">
            <a:extLst>
              <a:ext uri="{FF2B5EF4-FFF2-40B4-BE49-F238E27FC236}">
                <a16:creationId xmlns:a16="http://schemas.microsoft.com/office/drawing/2014/main" id="{C0C3A690-4DFB-4412-BF60-A66FFE8993F1}"/>
              </a:ext>
            </a:extLst>
          </p:cNvPr>
          <p:cNvSpPr>
            <a:spLocks noGrp="1" noChangeArrowheads="1"/>
          </p:cNvSpPr>
          <p:nvPr>
            <p:ph type="body" idx="1"/>
          </p:nvPr>
        </p:nvSpPr>
        <p:spPr>
          <a:xfrm>
            <a:off x="335360" y="2276872"/>
            <a:ext cx="4824536" cy="4581128"/>
          </a:xfrm>
        </p:spPr>
        <p:txBody>
          <a:bodyPr/>
          <a:lstStyle/>
          <a:p>
            <a:pPr marL="0" indent="0" eaLnBrk="1" hangingPunct="1">
              <a:spcBef>
                <a:spcPct val="0"/>
              </a:spcBef>
              <a:buNone/>
            </a:pPr>
            <a:r>
              <a:rPr lang="zh-CN" altLang="en-US" sz="2400" dirty="0">
                <a:solidFill>
                  <a:schemeClr val="tx1"/>
                </a:solidFill>
              </a:rPr>
              <a:t>系统构成：</a:t>
            </a:r>
          </a:p>
          <a:p>
            <a:pPr marL="1371600" lvl="2" indent="-457200" eaLnBrk="1" hangingPunct="1">
              <a:lnSpc>
                <a:spcPct val="150000"/>
              </a:lnSpc>
              <a:spcBef>
                <a:spcPct val="0"/>
              </a:spcBef>
              <a:buFont typeface="+mj-ea"/>
              <a:buAutoNum type="circleNumDbPlain"/>
            </a:pPr>
            <a:r>
              <a:rPr lang="zh-CN" altLang="en-US" sz="2400" dirty="0">
                <a:solidFill>
                  <a:schemeClr val="tx1"/>
                </a:solidFill>
              </a:rPr>
              <a:t>参考站</a:t>
            </a:r>
          </a:p>
          <a:p>
            <a:pPr marL="1371600" lvl="2" indent="-457200" eaLnBrk="1" hangingPunct="1">
              <a:lnSpc>
                <a:spcPct val="150000"/>
              </a:lnSpc>
              <a:spcBef>
                <a:spcPct val="0"/>
              </a:spcBef>
              <a:buFont typeface="+mj-ea"/>
              <a:buAutoNum type="circleNumDbPlain"/>
            </a:pPr>
            <a:r>
              <a:rPr lang="zh-CN" altLang="en-US" sz="2400" dirty="0">
                <a:solidFill>
                  <a:schemeClr val="tx1"/>
                </a:solidFill>
              </a:rPr>
              <a:t>流动站</a:t>
            </a:r>
          </a:p>
          <a:p>
            <a:pPr marL="1371600" lvl="2" indent="-457200" eaLnBrk="1" hangingPunct="1">
              <a:lnSpc>
                <a:spcPct val="150000"/>
              </a:lnSpc>
              <a:spcBef>
                <a:spcPct val="0"/>
              </a:spcBef>
              <a:buFont typeface="+mj-ea"/>
              <a:buAutoNum type="circleNumDbPlain"/>
            </a:pPr>
            <a:r>
              <a:rPr lang="zh-CN" altLang="en-US" sz="2400" dirty="0">
                <a:solidFill>
                  <a:schemeClr val="tx1"/>
                </a:solidFill>
              </a:rPr>
              <a:t>数据链</a:t>
            </a:r>
          </a:p>
          <a:p>
            <a:pPr marL="0" indent="0" eaLnBrk="1" hangingPunct="1">
              <a:spcBef>
                <a:spcPct val="0"/>
              </a:spcBef>
              <a:buNone/>
            </a:pPr>
            <a:r>
              <a:rPr lang="zh-CN" altLang="en-US" sz="2500" dirty="0">
                <a:solidFill>
                  <a:schemeClr val="tx1"/>
                </a:solidFill>
              </a:rPr>
              <a:t>两个关键因素：</a:t>
            </a:r>
            <a:endParaRPr lang="en-US" altLang="zh-CN" sz="2500" dirty="0">
              <a:solidFill>
                <a:schemeClr val="tx1"/>
              </a:solidFill>
            </a:endParaRPr>
          </a:p>
          <a:p>
            <a:pPr marL="914400" lvl="1" indent="-457200" eaLnBrk="1" hangingPunct="1">
              <a:lnSpc>
                <a:spcPct val="150000"/>
              </a:lnSpc>
              <a:spcBef>
                <a:spcPct val="0"/>
              </a:spcBef>
              <a:buFont typeface="+mj-ea"/>
              <a:buAutoNum type="circleNumDbPlain"/>
            </a:pPr>
            <a:r>
              <a:rPr lang="zh-CN" altLang="en-US" sz="2200" dirty="0">
                <a:solidFill>
                  <a:schemeClr val="tx1"/>
                </a:solidFill>
              </a:rPr>
              <a:t>整周模糊度解算能力</a:t>
            </a:r>
            <a:endParaRPr lang="en-US" altLang="zh-CN" sz="2200" dirty="0">
              <a:solidFill>
                <a:schemeClr val="tx1"/>
              </a:solidFill>
            </a:endParaRPr>
          </a:p>
          <a:p>
            <a:pPr marL="914400" lvl="1" indent="-457200" eaLnBrk="1" hangingPunct="1">
              <a:lnSpc>
                <a:spcPct val="150000"/>
              </a:lnSpc>
              <a:spcBef>
                <a:spcPct val="0"/>
              </a:spcBef>
              <a:buFont typeface="+mj-ea"/>
              <a:buAutoNum type="circleNumDbPlain"/>
            </a:pPr>
            <a:r>
              <a:rPr lang="zh-CN" altLang="en-US" sz="2200" dirty="0">
                <a:solidFill>
                  <a:schemeClr val="tx1"/>
                </a:solidFill>
              </a:rPr>
              <a:t>通讯方式的可靠性</a:t>
            </a:r>
            <a:endParaRPr lang="en-US" altLang="zh-CN" sz="2200" dirty="0">
              <a:solidFill>
                <a:schemeClr val="tx1"/>
              </a:solidFill>
            </a:endParaRPr>
          </a:p>
          <a:p>
            <a:pPr lvl="2" eaLnBrk="1" hangingPunct="1">
              <a:lnSpc>
                <a:spcPct val="150000"/>
              </a:lnSpc>
              <a:spcBef>
                <a:spcPct val="0"/>
              </a:spcBef>
              <a:buFont typeface="Wingdings" panose="05000000000000000000" pitchFamily="2" charset="2"/>
              <a:buChar char="§"/>
            </a:pPr>
            <a:r>
              <a:rPr lang="zh-CN" altLang="en-US" sz="1900" dirty="0">
                <a:solidFill>
                  <a:schemeClr val="tx1"/>
                </a:solidFill>
              </a:rPr>
              <a:t>数传电台</a:t>
            </a:r>
            <a:endParaRPr lang="en-US" altLang="zh-CN" sz="1900" dirty="0">
              <a:solidFill>
                <a:schemeClr val="tx1"/>
              </a:solidFill>
            </a:endParaRPr>
          </a:p>
          <a:p>
            <a:pPr lvl="2" eaLnBrk="1" hangingPunct="1">
              <a:lnSpc>
                <a:spcPct val="150000"/>
              </a:lnSpc>
              <a:spcBef>
                <a:spcPct val="0"/>
              </a:spcBef>
              <a:buFont typeface="Wingdings" panose="05000000000000000000" pitchFamily="2" charset="2"/>
              <a:buChar char="§"/>
            </a:pPr>
            <a:r>
              <a:rPr lang="zh-CN" altLang="en-US" sz="1900" dirty="0">
                <a:solidFill>
                  <a:schemeClr val="tx1"/>
                </a:solidFill>
              </a:rPr>
              <a:t>现有通讯网络</a:t>
            </a:r>
          </a:p>
        </p:txBody>
      </p:sp>
      <p:pic>
        <p:nvPicPr>
          <p:cNvPr id="31748" name="Picture 6" descr="200472182028">
            <a:extLst>
              <a:ext uri="{FF2B5EF4-FFF2-40B4-BE49-F238E27FC236}">
                <a16:creationId xmlns:a16="http://schemas.microsoft.com/office/drawing/2014/main" id="{E1E2F7C2-4564-4F01-8B7E-48E39AD355D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42137" y="2761207"/>
            <a:ext cx="5508104" cy="36124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18">
            <a:hlinkClick r:id="rId4" action="ppaction://hlinksldjump"/>
            <a:extLst>
              <a:ext uri="{FF2B5EF4-FFF2-40B4-BE49-F238E27FC236}">
                <a16:creationId xmlns:a16="http://schemas.microsoft.com/office/drawing/2014/main" id="{B0635DDB-D645-412A-82B4-2291616CAE16}"/>
              </a:ext>
            </a:extLst>
          </p:cNvPr>
          <p:cNvSpPr>
            <a:spLocks noChangeArrowheads="1"/>
          </p:cNvSpPr>
          <p:nvPr/>
        </p:nvSpPr>
        <p:spPr bwMode="auto">
          <a:xfrm>
            <a:off x="335360" y="5949950"/>
            <a:ext cx="431800" cy="574675"/>
          </a:xfrm>
          <a:prstGeom prst="curvedLeftArrow">
            <a:avLst>
              <a:gd name="adj1" fmla="val 26618"/>
              <a:gd name="adj2" fmla="val 53235"/>
              <a:gd name="adj3" fmla="val 33333"/>
            </a:avLst>
          </a:pr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pic>
        <p:nvPicPr>
          <p:cNvPr id="36866" name="Picture 2">
            <a:extLst>
              <a:ext uri="{FF2B5EF4-FFF2-40B4-BE49-F238E27FC236}">
                <a16:creationId xmlns:a16="http://schemas.microsoft.com/office/drawing/2014/main" id="{8977E63B-7395-4911-B797-7CE717DCD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0517" y="6145790"/>
            <a:ext cx="1122774" cy="6719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980A01FD-1473-4486-B802-CE3886E0C74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9455" b="89455" l="4132" r="89532">
                        <a14:foregroundMark x1="22039" y1="44364" x2="9642" y2="57091"/>
                        <a14:foregroundMark x1="23691" y1="71273" x2="39669" y2="74182"/>
                        <a14:foregroundMark x1="5785" y1="50182" x2="4132" y2="58182"/>
                      </a14:backgroundRemoval>
                    </a14:imgEffect>
                  </a14:imgLayer>
                </a14:imgProps>
              </a:ext>
              <a:ext uri="{28A0092B-C50C-407E-A947-70E740481C1C}">
                <a14:useLocalDpi xmlns:a14="http://schemas.microsoft.com/office/drawing/2010/main" val="0"/>
              </a:ext>
            </a:extLst>
          </a:blip>
          <a:srcRect l="1695" t="26849" r="10162" b="17207"/>
          <a:stretch/>
        </p:blipFill>
        <p:spPr bwMode="auto">
          <a:xfrm>
            <a:off x="2728717" y="5759562"/>
            <a:ext cx="792014" cy="380776"/>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文本框 8">
            <a:extLst>
              <a:ext uri="{FF2B5EF4-FFF2-40B4-BE49-F238E27FC236}">
                <a16:creationId xmlns:a16="http://schemas.microsoft.com/office/drawing/2014/main" id="{FB542B70-C921-4793-B6EE-DFA46C0E6FDF}"/>
              </a:ext>
            </a:extLst>
          </p:cNvPr>
          <p:cNvSpPr txBox="1"/>
          <p:nvPr/>
        </p:nvSpPr>
        <p:spPr>
          <a:xfrm>
            <a:off x="335360" y="1461125"/>
            <a:ext cx="11953328" cy="830997"/>
          </a:xfrm>
          <a:prstGeom prst="rect">
            <a:avLst/>
          </a:prstGeom>
          <a:noFill/>
        </p:spPr>
        <p:txBody>
          <a:bodyPr wrap="square">
            <a:spAutoFit/>
          </a:bodyPr>
          <a:lstStyle/>
          <a:p>
            <a:r>
              <a:rPr lang="zh-CN" altLang="en-US" sz="2400" b="1" dirty="0">
                <a:latin typeface="TimesNewRomanPSMT"/>
              </a:rPr>
              <a:t>定义：</a:t>
            </a:r>
            <a:r>
              <a:rPr lang="en-US" altLang="zh-CN" sz="2400" dirty="0">
                <a:latin typeface="TimesNewRomanPSMT"/>
              </a:rPr>
              <a:t>GNSS </a:t>
            </a:r>
            <a:r>
              <a:rPr lang="zh-CN" altLang="en-US" sz="2400" dirty="0">
                <a:latin typeface="SimSun" panose="02010600030101010101" pitchFamily="2" charset="-122"/>
                <a:ea typeface="SimSun" panose="02010600030101010101" pitchFamily="2" charset="-122"/>
              </a:rPr>
              <a:t>相对定位技术的一种，主要通过基准站和流动站之间的实时数据链路和载波相对定位快速解算技术，实现高精度动态相对定位。</a:t>
            </a:r>
            <a:endParaRPr lang="zh-CN" altLang="en-US" sz="2400"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E28C3A0-ABF8-4908-A00A-0456D1F8370A}"/>
              </a:ext>
            </a:extLst>
          </p:cNvPr>
          <p:cNvSpPr>
            <a:spLocks noGrp="1" noChangeArrowheads="1"/>
          </p:cNvSpPr>
          <p:nvPr>
            <p:ph type="title"/>
          </p:nvPr>
        </p:nvSpPr>
        <p:spPr/>
        <p:txBody>
          <a:bodyPr/>
          <a:lstStyle/>
          <a:p>
            <a:pPr eaLnBrk="1" hangingPunct="1"/>
            <a:r>
              <a:rPr lang="zh-CN" altLang="en-US"/>
              <a:t>后处理动态测量</a:t>
            </a:r>
            <a:r>
              <a:rPr lang="en-US" altLang="zh-CN"/>
              <a:t>--PPK</a:t>
            </a:r>
          </a:p>
        </p:txBody>
      </p:sp>
      <p:sp>
        <p:nvSpPr>
          <p:cNvPr id="44035" name="Rectangle 3">
            <a:extLst>
              <a:ext uri="{FF2B5EF4-FFF2-40B4-BE49-F238E27FC236}">
                <a16:creationId xmlns:a16="http://schemas.microsoft.com/office/drawing/2014/main" id="{4295E7CE-BCCE-49A4-A9B8-246F6BA5244D}"/>
              </a:ext>
            </a:extLst>
          </p:cNvPr>
          <p:cNvSpPr>
            <a:spLocks noGrp="1" noChangeArrowheads="1"/>
          </p:cNvSpPr>
          <p:nvPr>
            <p:ph type="body" idx="1"/>
          </p:nvPr>
        </p:nvSpPr>
        <p:spPr>
          <a:xfrm>
            <a:off x="4749800" y="2383632"/>
            <a:ext cx="2159000" cy="649288"/>
          </a:xfrm>
        </p:spPr>
        <p:txBody>
          <a:bodyPr/>
          <a:lstStyle/>
          <a:p>
            <a:pPr eaLnBrk="1" hangingPunct="1">
              <a:buFont typeface="Wingdings" panose="05000000000000000000" pitchFamily="2" charset="2"/>
              <a:buChar char="u"/>
            </a:pPr>
            <a:r>
              <a:rPr lang="zh-CN" altLang="en-US" dirty="0"/>
              <a:t>无数据链</a:t>
            </a:r>
          </a:p>
        </p:txBody>
      </p:sp>
      <p:pic>
        <p:nvPicPr>
          <p:cNvPr id="44036" name="Picture 4" descr="GPS%20Codevintec%20sulla%20scogliera">
            <a:extLst>
              <a:ext uri="{FF2B5EF4-FFF2-40B4-BE49-F238E27FC236}">
                <a16:creationId xmlns:a16="http://schemas.microsoft.com/office/drawing/2014/main" id="{12BFB9BF-AADF-41D6-A6E5-239F9D742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1" y="1555752"/>
            <a:ext cx="3462337"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6">
            <a:extLst>
              <a:ext uri="{FF2B5EF4-FFF2-40B4-BE49-F238E27FC236}">
                <a16:creationId xmlns:a16="http://schemas.microsoft.com/office/drawing/2014/main" id="{80580225-15DF-43F2-844C-39BC0CB67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1525" y="1593683"/>
            <a:ext cx="342900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591" name="AutoShape 7">
            <a:hlinkClick r:id="rId5" action="ppaction://hlinksldjump"/>
            <a:extLst>
              <a:ext uri="{FF2B5EF4-FFF2-40B4-BE49-F238E27FC236}">
                <a16:creationId xmlns:a16="http://schemas.microsoft.com/office/drawing/2014/main" id="{70F4D816-7D49-41D7-AE79-669C334DC2AB}"/>
              </a:ext>
            </a:extLst>
          </p:cNvPr>
          <p:cNvSpPr>
            <a:spLocks noChangeArrowheads="1"/>
          </p:cNvSpPr>
          <p:nvPr/>
        </p:nvSpPr>
        <p:spPr bwMode="auto">
          <a:xfrm>
            <a:off x="5951538" y="6021389"/>
            <a:ext cx="431800" cy="574675"/>
          </a:xfrm>
          <a:prstGeom prst="curvedLeftArrow">
            <a:avLst>
              <a:gd name="adj1" fmla="val 26618"/>
              <a:gd name="adj2" fmla="val 53235"/>
              <a:gd name="adj3" fmla="val 33333"/>
            </a:avLst>
          </a:pr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195592" name="Rectangle 8">
            <a:extLst>
              <a:ext uri="{FF2B5EF4-FFF2-40B4-BE49-F238E27FC236}">
                <a16:creationId xmlns:a16="http://schemas.microsoft.com/office/drawing/2014/main" id="{683A199B-3836-42D2-BC46-FBE0417FCD92}"/>
              </a:ext>
            </a:extLst>
          </p:cNvPr>
          <p:cNvSpPr>
            <a:spLocks noChangeArrowheads="1"/>
          </p:cNvSpPr>
          <p:nvPr/>
        </p:nvSpPr>
        <p:spPr bwMode="auto">
          <a:xfrm>
            <a:off x="4729163" y="3429001"/>
            <a:ext cx="28067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r>
              <a:rPr lang="zh-CN" altLang="en-US" dirty="0"/>
              <a:t>流动站初始化</a:t>
            </a:r>
          </a:p>
          <a:p>
            <a:pPr marL="914400" lvl="1" indent="-457200" eaLnBrk="1" hangingPunct="1">
              <a:buFont typeface="+mj-ea"/>
              <a:buAutoNum type="circleNumDbPlain"/>
            </a:pPr>
            <a:r>
              <a:rPr lang="zh-CN" altLang="en-US" dirty="0"/>
              <a:t>已知点</a:t>
            </a:r>
          </a:p>
          <a:p>
            <a:pPr marL="914400" lvl="1" indent="-457200" eaLnBrk="1" hangingPunct="1">
              <a:buFont typeface="+mj-ea"/>
              <a:buAutoNum type="circleNumDbPlain"/>
            </a:pPr>
            <a:r>
              <a:rPr lang="zh-CN" altLang="en-US" dirty="0"/>
              <a:t>未知点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5592"/>
                                        </p:tgtEl>
                                        <p:attrNameLst>
                                          <p:attrName>style.visibility</p:attrName>
                                        </p:attrNameLst>
                                      </p:cBhvr>
                                      <p:to>
                                        <p:strVal val="visible"/>
                                      </p:to>
                                    </p:set>
                                    <p:animEffect transition="in" filter="blinds(horizontal)">
                                      <p:cBhvr>
                                        <p:cTn id="7" dur="500"/>
                                        <p:tgtEl>
                                          <p:spTgt spid="19559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5591"/>
                                        </p:tgtEl>
                                        <p:attrNameLst>
                                          <p:attrName>style.visibility</p:attrName>
                                        </p:attrNameLst>
                                      </p:cBhvr>
                                      <p:to>
                                        <p:strVal val="visible"/>
                                      </p:to>
                                    </p:set>
                                    <p:animEffect transition="in" filter="blinds(horizontal)">
                                      <p:cBhvr>
                                        <p:cTn id="10" dur="500"/>
                                        <p:tgtEl>
                                          <p:spTgt spid="195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1" grpId="0" animBg="1"/>
      <p:bldP spid="19559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8705F33-CF5A-4991-AD46-C1A4362E628C}"/>
              </a:ext>
            </a:extLst>
          </p:cNvPr>
          <p:cNvSpPr>
            <a:spLocks noGrp="1" noChangeArrowheads="1"/>
          </p:cNvSpPr>
          <p:nvPr>
            <p:ph type="title"/>
          </p:nvPr>
        </p:nvSpPr>
        <p:spPr/>
        <p:txBody>
          <a:bodyPr/>
          <a:lstStyle/>
          <a:p>
            <a:pPr eaLnBrk="1" hangingPunct="1"/>
            <a:r>
              <a:rPr lang="zh-CN" altLang="en-US" sz="3300" dirty="0">
                <a:solidFill>
                  <a:schemeClr val="tx1"/>
                </a:solidFill>
              </a:rPr>
              <a:t>局域差分</a:t>
            </a:r>
            <a:r>
              <a:rPr lang="en-US" altLang="zh-CN" sz="3300" dirty="0">
                <a:solidFill>
                  <a:schemeClr val="tx1"/>
                </a:solidFill>
              </a:rPr>
              <a:t>GNSS</a:t>
            </a:r>
            <a:r>
              <a:rPr lang="zh-CN" altLang="en-US" sz="3300" dirty="0">
                <a:solidFill>
                  <a:schemeClr val="tx1"/>
                </a:solidFill>
              </a:rPr>
              <a:t>（</a:t>
            </a:r>
            <a:r>
              <a:rPr lang="en-US" altLang="zh-CN" sz="3300" dirty="0">
                <a:solidFill>
                  <a:schemeClr val="tx1"/>
                </a:solidFill>
              </a:rPr>
              <a:t>LADGPS – Local Area DGNSS</a:t>
            </a:r>
            <a:r>
              <a:rPr lang="zh-CN" altLang="en-US" sz="3300" dirty="0">
                <a:solidFill>
                  <a:schemeClr val="tx1"/>
                </a:solidFill>
              </a:rPr>
              <a:t>）</a:t>
            </a:r>
          </a:p>
        </p:txBody>
      </p:sp>
      <p:sp>
        <p:nvSpPr>
          <p:cNvPr id="46083" name="Rectangle 3">
            <a:extLst>
              <a:ext uri="{FF2B5EF4-FFF2-40B4-BE49-F238E27FC236}">
                <a16:creationId xmlns:a16="http://schemas.microsoft.com/office/drawing/2014/main" id="{8085902A-75AA-45D8-96EE-456CB2ADF408}"/>
              </a:ext>
            </a:extLst>
          </p:cNvPr>
          <p:cNvSpPr>
            <a:spLocks noGrp="1" noChangeArrowheads="1"/>
          </p:cNvSpPr>
          <p:nvPr>
            <p:ph type="body" idx="1"/>
          </p:nvPr>
        </p:nvSpPr>
        <p:spPr/>
        <p:txBody>
          <a:bodyPr/>
          <a:lstStyle/>
          <a:p>
            <a:pPr eaLnBrk="1" hangingPunct="1">
              <a:spcBef>
                <a:spcPct val="0"/>
              </a:spcBef>
              <a:buFont typeface="Wingdings" panose="05000000000000000000" pitchFamily="2" charset="2"/>
              <a:buChar char="§"/>
            </a:pPr>
            <a:r>
              <a:rPr lang="zh-CN" altLang="en-US" sz="2500" dirty="0">
                <a:solidFill>
                  <a:schemeClr val="tx1"/>
                </a:solidFill>
              </a:rPr>
              <a:t>基准站作用距离：数百公里</a:t>
            </a:r>
          </a:p>
          <a:p>
            <a:pPr eaLnBrk="1" hangingPunct="1">
              <a:spcBef>
                <a:spcPct val="0"/>
              </a:spcBef>
              <a:buFont typeface="Wingdings" panose="05000000000000000000" pitchFamily="2" charset="2"/>
              <a:buChar char="§"/>
            </a:pPr>
            <a:r>
              <a:rPr lang="zh-CN" altLang="en-US" sz="2500" dirty="0">
                <a:solidFill>
                  <a:schemeClr val="tx1"/>
                </a:solidFill>
              </a:rPr>
              <a:t>特点：根据多个基准站提供的改正信息，平差后得到自己的改正数－－不区分误差源</a:t>
            </a:r>
          </a:p>
          <a:p>
            <a:pPr eaLnBrk="1" hangingPunct="1"/>
            <a:endParaRPr lang="zh-CN" altLang="en-US" dirty="0"/>
          </a:p>
        </p:txBody>
      </p:sp>
      <p:sp>
        <p:nvSpPr>
          <p:cNvPr id="46084" name="AutoShape 4">
            <a:extLst>
              <a:ext uri="{FF2B5EF4-FFF2-40B4-BE49-F238E27FC236}">
                <a16:creationId xmlns:a16="http://schemas.microsoft.com/office/drawing/2014/main" id="{3782F387-0735-4F6B-A031-9A373A9DBDE4}"/>
              </a:ext>
            </a:extLst>
          </p:cNvPr>
          <p:cNvSpPr>
            <a:spLocks noChangeArrowheads="1"/>
          </p:cNvSpPr>
          <p:nvPr/>
        </p:nvSpPr>
        <p:spPr bwMode="auto">
          <a:xfrm>
            <a:off x="4224338" y="5516563"/>
            <a:ext cx="647700" cy="576262"/>
          </a:xfrm>
          <a:prstGeom prst="triangle">
            <a:avLst>
              <a:gd name="adj" fmla="val 50000"/>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flatTx/>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46085" name="AutoShape 5">
            <a:extLst>
              <a:ext uri="{FF2B5EF4-FFF2-40B4-BE49-F238E27FC236}">
                <a16:creationId xmlns:a16="http://schemas.microsoft.com/office/drawing/2014/main" id="{5027D0A5-82B9-4A95-BA55-F753FB2C9E15}"/>
              </a:ext>
            </a:extLst>
          </p:cNvPr>
          <p:cNvSpPr>
            <a:spLocks noChangeArrowheads="1"/>
          </p:cNvSpPr>
          <p:nvPr/>
        </p:nvSpPr>
        <p:spPr bwMode="auto">
          <a:xfrm>
            <a:off x="3000375" y="3644901"/>
            <a:ext cx="647700" cy="576263"/>
          </a:xfrm>
          <a:prstGeom prst="triangle">
            <a:avLst>
              <a:gd name="adj" fmla="val 50000"/>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flatTx/>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46086" name="AutoShape 6">
            <a:extLst>
              <a:ext uri="{FF2B5EF4-FFF2-40B4-BE49-F238E27FC236}">
                <a16:creationId xmlns:a16="http://schemas.microsoft.com/office/drawing/2014/main" id="{CCDFAF76-8C40-4F41-940B-293F7EAD0545}"/>
              </a:ext>
            </a:extLst>
          </p:cNvPr>
          <p:cNvSpPr>
            <a:spLocks noChangeArrowheads="1"/>
          </p:cNvSpPr>
          <p:nvPr/>
        </p:nvSpPr>
        <p:spPr bwMode="auto">
          <a:xfrm>
            <a:off x="6383338" y="2997201"/>
            <a:ext cx="647700" cy="576263"/>
          </a:xfrm>
          <a:prstGeom prst="triangle">
            <a:avLst>
              <a:gd name="adj" fmla="val 50000"/>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flatTx/>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46087" name="AutoShape 7">
            <a:extLst>
              <a:ext uri="{FF2B5EF4-FFF2-40B4-BE49-F238E27FC236}">
                <a16:creationId xmlns:a16="http://schemas.microsoft.com/office/drawing/2014/main" id="{292BE955-21FC-4EFF-A39B-3A7BDB0BB4AE}"/>
              </a:ext>
            </a:extLst>
          </p:cNvPr>
          <p:cNvSpPr>
            <a:spLocks noChangeArrowheads="1"/>
          </p:cNvSpPr>
          <p:nvPr/>
        </p:nvSpPr>
        <p:spPr bwMode="auto">
          <a:xfrm>
            <a:off x="7175500" y="5084763"/>
            <a:ext cx="647700" cy="576262"/>
          </a:xfrm>
          <a:prstGeom prst="triangle">
            <a:avLst>
              <a:gd name="adj" fmla="val 50000"/>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flatTx/>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46088" name="Rectangle 8">
            <a:extLst>
              <a:ext uri="{FF2B5EF4-FFF2-40B4-BE49-F238E27FC236}">
                <a16:creationId xmlns:a16="http://schemas.microsoft.com/office/drawing/2014/main" id="{F4093DD1-0930-458E-9BF9-F2C6E2540045}"/>
              </a:ext>
            </a:extLst>
          </p:cNvPr>
          <p:cNvSpPr>
            <a:spLocks noChangeArrowheads="1"/>
          </p:cNvSpPr>
          <p:nvPr/>
        </p:nvSpPr>
        <p:spPr bwMode="auto">
          <a:xfrm>
            <a:off x="5448301" y="4581525"/>
            <a:ext cx="360363" cy="215900"/>
          </a:xfrm>
          <a:prstGeom prst="rect">
            <a:avLst/>
          </a:prstGeom>
          <a:solidFill>
            <a:schemeClr val="tx1"/>
          </a:solidFill>
          <a:ln w="19050">
            <a:solidFill>
              <a:schemeClr val="tx1"/>
            </a:solidFill>
            <a:miter lim="800000"/>
            <a:headEnd/>
            <a:tailEnd/>
          </a:ln>
          <a:effectLst>
            <a:outerShdw dist="107763" dir="18900000" algn="ctr" rotWithShape="0">
              <a:schemeClr val="bg2">
                <a:alpha val="50000"/>
              </a:schemeClr>
            </a:outerShdw>
          </a:effectLst>
        </p:spPr>
        <p:txBody>
          <a:bodyPr wrap="none" anchor="ct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46089" name="AutoShape 9">
            <a:hlinkClick r:id="rId3" action="ppaction://hlinksldjump"/>
            <a:extLst>
              <a:ext uri="{FF2B5EF4-FFF2-40B4-BE49-F238E27FC236}">
                <a16:creationId xmlns:a16="http://schemas.microsoft.com/office/drawing/2014/main" id="{3B1A3330-1264-45F0-98C0-D9780A949B1B}"/>
              </a:ext>
            </a:extLst>
          </p:cNvPr>
          <p:cNvSpPr>
            <a:spLocks noChangeArrowheads="1"/>
          </p:cNvSpPr>
          <p:nvPr/>
        </p:nvSpPr>
        <p:spPr bwMode="auto">
          <a:xfrm>
            <a:off x="1847850" y="5949951"/>
            <a:ext cx="431800" cy="574675"/>
          </a:xfrm>
          <a:prstGeom prst="curvedLeftArrow">
            <a:avLst>
              <a:gd name="adj1" fmla="val 26618"/>
              <a:gd name="adj2" fmla="val 53235"/>
              <a:gd name="adj3" fmla="val 33333"/>
            </a:avLst>
          </a:pr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4A88C25-A05C-4E85-A219-93A539703663}"/>
              </a:ext>
            </a:extLst>
          </p:cNvPr>
          <p:cNvSpPr>
            <a:spLocks noGrp="1" noChangeArrowheads="1"/>
          </p:cNvSpPr>
          <p:nvPr>
            <p:ph type="title"/>
          </p:nvPr>
        </p:nvSpPr>
        <p:spPr/>
        <p:txBody>
          <a:bodyPr/>
          <a:lstStyle/>
          <a:p>
            <a:pPr eaLnBrk="1" hangingPunct="1"/>
            <a:r>
              <a:rPr lang="zh-CN" altLang="en-US" sz="3300" dirty="0">
                <a:solidFill>
                  <a:schemeClr val="tx1"/>
                </a:solidFill>
              </a:rPr>
              <a:t>广域差分</a:t>
            </a:r>
            <a:r>
              <a:rPr lang="en-US" altLang="zh-CN" sz="3300" dirty="0">
                <a:solidFill>
                  <a:schemeClr val="tx1"/>
                </a:solidFill>
              </a:rPr>
              <a:t>GNSS</a:t>
            </a:r>
            <a:r>
              <a:rPr lang="zh-CN" altLang="en-US" sz="3300" dirty="0">
                <a:solidFill>
                  <a:schemeClr val="tx1"/>
                </a:solidFill>
              </a:rPr>
              <a:t>（</a:t>
            </a:r>
            <a:r>
              <a:rPr lang="en-US" altLang="zh-CN" sz="3300" dirty="0">
                <a:solidFill>
                  <a:schemeClr val="tx1"/>
                </a:solidFill>
              </a:rPr>
              <a:t>WADGNSS – Wide Area DGNSS</a:t>
            </a:r>
            <a:r>
              <a:rPr lang="zh-CN" altLang="en-US" sz="3300" dirty="0">
                <a:solidFill>
                  <a:schemeClr val="tx1"/>
                </a:solidFill>
              </a:rPr>
              <a:t>）</a:t>
            </a:r>
          </a:p>
        </p:txBody>
      </p:sp>
      <p:sp>
        <p:nvSpPr>
          <p:cNvPr id="48131" name="Rectangle 3">
            <a:extLst>
              <a:ext uri="{FF2B5EF4-FFF2-40B4-BE49-F238E27FC236}">
                <a16:creationId xmlns:a16="http://schemas.microsoft.com/office/drawing/2014/main" id="{57A282DB-E80B-4CC2-A153-8E3A56030347}"/>
              </a:ext>
            </a:extLst>
          </p:cNvPr>
          <p:cNvSpPr>
            <a:spLocks noGrp="1" noChangeArrowheads="1"/>
          </p:cNvSpPr>
          <p:nvPr>
            <p:ph type="body" idx="1"/>
          </p:nvPr>
        </p:nvSpPr>
        <p:spPr>
          <a:xfrm>
            <a:off x="767408" y="1484784"/>
            <a:ext cx="10814992" cy="4611217"/>
          </a:xfrm>
        </p:spPr>
        <p:txBody>
          <a:bodyPr/>
          <a:lstStyle/>
          <a:p>
            <a:pPr eaLnBrk="1" hangingPunct="1">
              <a:lnSpc>
                <a:spcPct val="150000"/>
              </a:lnSpc>
              <a:spcBef>
                <a:spcPct val="0"/>
              </a:spcBef>
              <a:buFont typeface="Wingdings" panose="05000000000000000000" pitchFamily="2" charset="2"/>
              <a:buChar char="§"/>
            </a:pPr>
            <a:r>
              <a:rPr lang="zh-CN" altLang="en-US" dirty="0">
                <a:solidFill>
                  <a:schemeClr val="tx1"/>
                </a:solidFill>
              </a:rPr>
              <a:t>基准站作用距离：数千公里</a:t>
            </a:r>
          </a:p>
          <a:p>
            <a:pPr eaLnBrk="1" hangingPunct="1">
              <a:lnSpc>
                <a:spcPct val="150000"/>
              </a:lnSpc>
              <a:spcBef>
                <a:spcPct val="0"/>
              </a:spcBef>
              <a:buFont typeface="Wingdings" panose="05000000000000000000" pitchFamily="2" charset="2"/>
              <a:buChar char="§"/>
            </a:pPr>
            <a:r>
              <a:rPr lang="zh-CN" altLang="en-US" dirty="0">
                <a:solidFill>
                  <a:schemeClr val="tx1"/>
                </a:solidFill>
              </a:rPr>
              <a:t>特点：将各项误差分离出来，建立误差与位置的关系</a:t>
            </a:r>
          </a:p>
          <a:p>
            <a:pPr eaLnBrk="1" hangingPunct="1">
              <a:lnSpc>
                <a:spcPct val="150000"/>
              </a:lnSpc>
              <a:spcBef>
                <a:spcPct val="0"/>
              </a:spcBef>
              <a:buFont typeface="Wingdings" panose="05000000000000000000" pitchFamily="2" charset="2"/>
              <a:buChar char="§"/>
            </a:pPr>
            <a:r>
              <a:rPr lang="zh-CN" altLang="en-US" dirty="0">
                <a:solidFill>
                  <a:schemeClr val="tx1"/>
                </a:solidFill>
              </a:rPr>
              <a:t>基本思想：</a:t>
            </a:r>
          </a:p>
          <a:p>
            <a:pPr lvl="1" eaLnBrk="1" hangingPunct="1">
              <a:lnSpc>
                <a:spcPct val="150000"/>
              </a:lnSpc>
              <a:spcBef>
                <a:spcPct val="0"/>
              </a:spcBef>
              <a:buFont typeface="Wingdings" panose="05000000000000000000" pitchFamily="2" charset="2"/>
              <a:buChar char="§"/>
            </a:pPr>
            <a:r>
              <a:rPr lang="zh-CN" altLang="en-US" dirty="0">
                <a:solidFill>
                  <a:schemeClr val="tx1"/>
                </a:solidFill>
              </a:rPr>
              <a:t>对</a:t>
            </a:r>
            <a:r>
              <a:rPr lang="en-US" altLang="zh-CN" dirty="0">
                <a:solidFill>
                  <a:schemeClr val="tx1"/>
                </a:solidFill>
              </a:rPr>
              <a:t>GNSS</a:t>
            </a:r>
            <a:r>
              <a:rPr lang="zh-CN" altLang="en-US" dirty="0">
                <a:solidFill>
                  <a:schemeClr val="tx1"/>
                </a:solidFill>
              </a:rPr>
              <a:t>观测量的误差源加以区分，并分别每一误差源模型化，利用该模型计算出每一误差源的数值，通过数据链将该改正数值传递给用户</a:t>
            </a:r>
            <a:r>
              <a:rPr lang="en-US" altLang="zh-CN" dirty="0">
                <a:solidFill>
                  <a:schemeClr val="tx1"/>
                </a:solidFill>
              </a:rPr>
              <a:t>,</a:t>
            </a:r>
            <a:r>
              <a:rPr lang="zh-CN" altLang="en-US" dirty="0">
                <a:solidFill>
                  <a:schemeClr val="tx1"/>
                </a:solidFill>
              </a:rPr>
              <a:t>用户利用改值进行改正。</a:t>
            </a:r>
          </a:p>
          <a:p>
            <a:pPr eaLnBrk="1" hangingPunct="1">
              <a:lnSpc>
                <a:spcPct val="150000"/>
              </a:lnSpc>
              <a:spcBef>
                <a:spcPct val="0"/>
              </a:spcBef>
              <a:buFont typeface="Wingdings" panose="05000000000000000000" pitchFamily="2" charset="2"/>
              <a:buChar char="§"/>
            </a:pPr>
            <a:r>
              <a:rPr lang="zh-CN" altLang="en-US" dirty="0">
                <a:solidFill>
                  <a:schemeClr val="tx1"/>
                </a:solidFill>
                <a:hlinkClick r:id="rId3" action="ppaction://hlinksldjump"/>
              </a:rPr>
              <a:t>工作流程</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F4EB6BDA-7A45-4D1F-A9A7-47136F55033A}"/>
              </a:ext>
            </a:extLst>
          </p:cNvPr>
          <p:cNvSpPr>
            <a:spLocks noGrp="1" noChangeArrowheads="1"/>
          </p:cNvSpPr>
          <p:nvPr>
            <p:ph type="title"/>
          </p:nvPr>
        </p:nvSpPr>
        <p:spPr/>
        <p:txBody>
          <a:bodyPr/>
          <a:lstStyle/>
          <a:p>
            <a:pPr eaLnBrk="1" hangingPunct="1"/>
            <a:r>
              <a:rPr lang="en-US" altLang="zh-CN" dirty="0"/>
              <a:t>WADGNSS</a:t>
            </a:r>
            <a:r>
              <a:rPr lang="zh-CN" altLang="en-US" dirty="0"/>
              <a:t>的工作流程</a:t>
            </a:r>
          </a:p>
        </p:txBody>
      </p:sp>
      <p:sp>
        <p:nvSpPr>
          <p:cNvPr id="50179" name="Rectangle 3">
            <a:extLst>
              <a:ext uri="{FF2B5EF4-FFF2-40B4-BE49-F238E27FC236}">
                <a16:creationId xmlns:a16="http://schemas.microsoft.com/office/drawing/2014/main" id="{A8DF0CDD-2B28-4112-90D8-E2BC87E14F59}"/>
              </a:ext>
            </a:extLst>
          </p:cNvPr>
          <p:cNvSpPr>
            <a:spLocks noGrp="1" noChangeArrowheads="1"/>
          </p:cNvSpPr>
          <p:nvPr>
            <p:ph type="body" idx="1"/>
          </p:nvPr>
        </p:nvSpPr>
        <p:spPr>
          <a:xfrm>
            <a:off x="2063751" y="1700214"/>
            <a:ext cx="8353425" cy="4395787"/>
          </a:xfrm>
        </p:spPr>
        <p:txBody>
          <a:bodyPr/>
          <a:lstStyle/>
          <a:p>
            <a:pPr marL="533400" indent="-533400" eaLnBrk="1" hangingPunct="1">
              <a:spcAft>
                <a:spcPts val="1200"/>
              </a:spcAft>
              <a:buFont typeface="Wingdings" panose="05000000000000000000" pitchFamily="2" charset="2"/>
              <a:buAutoNum type="arabicPeriod"/>
            </a:pPr>
            <a:r>
              <a:rPr lang="zh-CN" altLang="en-US" dirty="0"/>
              <a:t>在若干</a:t>
            </a:r>
            <a:r>
              <a:rPr lang="zh-CN" altLang="en-US" dirty="0">
                <a:solidFill>
                  <a:schemeClr val="folHlink"/>
                </a:solidFill>
              </a:rPr>
              <a:t>监测站</a:t>
            </a:r>
            <a:r>
              <a:rPr lang="zh-CN" altLang="en-US" dirty="0"/>
              <a:t>（基准站）上</a:t>
            </a:r>
            <a:r>
              <a:rPr lang="zh-CN" altLang="en-US" dirty="0">
                <a:solidFill>
                  <a:schemeClr val="folHlink"/>
                </a:solidFill>
              </a:rPr>
              <a:t>观测数据</a:t>
            </a:r>
            <a:r>
              <a:rPr lang="zh-CN" altLang="en-US" dirty="0"/>
              <a:t>（伪距、载波相位等）</a:t>
            </a:r>
          </a:p>
          <a:p>
            <a:pPr marL="533400" indent="-533400" eaLnBrk="1" hangingPunct="1">
              <a:spcAft>
                <a:spcPts val="1200"/>
              </a:spcAft>
              <a:buFont typeface="Wingdings" panose="05000000000000000000" pitchFamily="2" charset="2"/>
              <a:buAutoNum type="arabicPeriod"/>
            </a:pPr>
            <a:r>
              <a:rPr lang="zh-CN" altLang="en-US" dirty="0"/>
              <a:t>将</a:t>
            </a:r>
            <a:r>
              <a:rPr lang="zh-CN" altLang="en-US" dirty="0">
                <a:solidFill>
                  <a:schemeClr val="folHlink"/>
                </a:solidFill>
              </a:rPr>
              <a:t>观测数据传输</a:t>
            </a:r>
            <a:r>
              <a:rPr lang="zh-CN" altLang="en-US" dirty="0"/>
              <a:t>到中心站</a:t>
            </a:r>
          </a:p>
          <a:p>
            <a:pPr marL="533400" indent="-533400" eaLnBrk="1" hangingPunct="1">
              <a:spcAft>
                <a:spcPts val="1200"/>
              </a:spcAft>
              <a:buFont typeface="Wingdings" panose="05000000000000000000" pitchFamily="2" charset="2"/>
              <a:buAutoNum type="arabicPeriod"/>
            </a:pPr>
            <a:r>
              <a:rPr lang="zh-CN" altLang="en-US" dirty="0"/>
              <a:t>中心站对数据进行处理，</a:t>
            </a:r>
            <a:r>
              <a:rPr lang="zh-CN" altLang="en-US" dirty="0">
                <a:solidFill>
                  <a:schemeClr val="folHlink"/>
                </a:solidFill>
              </a:rPr>
              <a:t>得到误差改正数</a:t>
            </a:r>
          </a:p>
          <a:p>
            <a:pPr marL="533400" indent="-533400" eaLnBrk="1" hangingPunct="1">
              <a:spcAft>
                <a:spcPts val="1200"/>
              </a:spcAft>
              <a:buFont typeface="Wingdings" panose="05000000000000000000" pitchFamily="2" charset="2"/>
              <a:buAutoNum type="arabicPeriod"/>
            </a:pPr>
            <a:r>
              <a:rPr lang="zh-CN" altLang="en-US" dirty="0"/>
              <a:t>通过数据链将</a:t>
            </a:r>
            <a:r>
              <a:rPr lang="zh-CN" altLang="en-US" dirty="0">
                <a:solidFill>
                  <a:schemeClr val="folHlink"/>
                </a:solidFill>
              </a:rPr>
              <a:t>误差</a:t>
            </a:r>
            <a:r>
              <a:rPr lang="zh-CN" altLang="en-US" dirty="0"/>
              <a:t>改正数</a:t>
            </a:r>
            <a:r>
              <a:rPr lang="zh-CN" altLang="en-US" dirty="0">
                <a:solidFill>
                  <a:schemeClr val="folHlink"/>
                </a:solidFill>
              </a:rPr>
              <a:t>传到用户站</a:t>
            </a:r>
          </a:p>
          <a:p>
            <a:pPr marL="533400" indent="-533400" eaLnBrk="1" hangingPunct="1">
              <a:spcAft>
                <a:spcPts val="1200"/>
              </a:spcAft>
              <a:buFont typeface="Wingdings" panose="05000000000000000000" pitchFamily="2" charset="2"/>
              <a:buAutoNum type="arabicPeriod"/>
            </a:pPr>
            <a:r>
              <a:rPr lang="zh-CN" altLang="en-US" dirty="0"/>
              <a:t>用户根据这些误差</a:t>
            </a:r>
            <a:r>
              <a:rPr lang="zh-CN" altLang="en-US" dirty="0">
                <a:solidFill>
                  <a:schemeClr val="folHlink"/>
                </a:solidFill>
              </a:rPr>
              <a:t>改正观测数据</a:t>
            </a:r>
            <a:r>
              <a:rPr lang="zh-CN" altLang="en-US" dirty="0"/>
              <a:t>，计算出</a:t>
            </a:r>
            <a:r>
              <a:rPr lang="zh-CN" altLang="en-US" dirty="0">
                <a:solidFill>
                  <a:schemeClr val="folHlink"/>
                </a:solidFill>
              </a:rPr>
              <a:t>高精度的</a:t>
            </a:r>
            <a:r>
              <a:rPr lang="en-US" altLang="zh-CN" dirty="0">
                <a:solidFill>
                  <a:schemeClr val="folHlink"/>
                </a:solidFill>
              </a:rPr>
              <a:t>GNSS</a:t>
            </a:r>
            <a:r>
              <a:rPr lang="zh-CN" altLang="en-US" dirty="0">
                <a:solidFill>
                  <a:schemeClr val="folHlink"/>
                </a:solidFill>
              </a:rPr>
              <a:t>定位结果</a:t>
            </a:r>
          </a:p>
        </p:txBody>
      </p:sp>
      <p:sp>
        <p:nvSpPr>
          <p:cNvPr id="50180" name="AutoShape 4">
            <a:hlinkClick r:id="rId3" action="ppaction://hlinksldjump"/>
            <a:extLst>
              <a:ext uri="{FF2B5EF4-FFF2-40B4-BE49-F238E27FC236}">
                <a16:creationId xmlns:a16="http://schemas.microsoft.com/office/drawing/2014/main" id="{7CAFFA0B-FD29-481A-BD45-57551DC753CB}"/>
              </a:ext>
            </a:extLst>
          </p:cNvPr>
          <p:cNvSpPr>
            <a:spLocks noChangeArrowheads="1"/>
          </p:cNvSpPr>
          <p:nvPr/>
        </p:nvSpPr>
        <p:spPr bwMode="auto">
          <a:xfrm>
            <a:off x="1847850" y="5949951"/>
            <a:ext cx="431800" cy="574675"/>
          </a:xfrm>
          <a:prstGeom prst="curvedLeftArrow">
            <a:avLst>
              <a:gd name="adj1" fmla="val 26618"/>
              <a:gd name="adj2" fmla="val 53235"/>
              <a:gd name="adj3" fmla="val 33333"/>
            </a:avLst>
          </a:pr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1E6F7FF4-537E-4D98-9DC6-7C75C0347300}"/>
              </a:ext>
            </a:extLst>
          </p:cNvPr>
          <p:cNvSpPr>
            <a:spLocks noGrp="1" noChangeArrowheads="1"/>
          </p:cNvSpPr>
          <p:nvPr>
            <p:ph type="title"/>
          </p:nvPr>
        </p:nvSpPr>
        <p:spPr/>
        <p:txBody>
          <a:bodyPr/>
          <a:lstStyle/>
          <a:p>
            <a:pPr eaLnBrk="1" hangingPunct="1"/>
            <a:r>
              <a:rPr lang="zh-CN" altLang="en-US" sz="3500" dirty="0"/>
              <a:t>差分</a:t>
            </a:r>
            <a:r>
              <a:rPr lang="en-US" altLang="zh-CN" sz="3500" dirty="0"/>
              <a:t>GNSS--</a:t>
            </a:r>
            <a:r>
              <a:rPr lang="zh-CN" altLang="en-US" sz="3500" dirty="0"/>
              <a:t>增强型系统</a:t>
            </a:r>
            <a:endParaRPr lang="en-US" altLang="zh-CN" sz="3500" dirty="0"/>
          </a:p>
        </p:txBody>
      </p:sp>
      <p:sp>
        <p:nvSpPr>
          <p:cNvPr id="54275" name="Rectangle 3">
            <a:extLst>
              <a:ext uri="{FF2B5EF4-FFF2-40B4-BE49-F238E27FC236}">
                <a16:creationId xmlns:a16="http://schemas.microsoft.com/office/drawing/2014/main" id="{2D70EEA2-4A9F-4114-8BB9-978939B15B79}"/>
              </a:ext>
            </a:extLst>
          </p:cNvPr>
          <p:cNvSpPr>
            <a:spLocks noGrp="1" noChangeArrowheads="1"/>
          </p:cNvSpPr>
          <p:nvPr>
            <p:ph type="body" idx="1"/>
          </p:nvPr>
        </p:nvSpPr>
        <p:spPr>
          <a:xfrm>
            <a:off x="226266" y="1628801"/>
            <a:ext cx="7416800" cy="4683762"/>
          </a:xfrm>
        </p:spPr>
        <p:txBody>
          <a:bodyPr/>
          <a:lstStyle/>
          <a:p>
            <a:pPr lvl="1" eaLnBrk="1" hangingPunct="1"/>
            <a:r>
              <a:rPr lang="zh-CN" altLang="en-US" dirty="0"/>
              <a:t>特点</a:t>
            </a:r>
          </a:p>
          <a:p>
            <a:pPr lvl="2" eaLnBrk="1" hangingPunct="1"/>
            <a:r>
              <a:rPr lang="zh-CN" altLang="en-US" dirty="0"/>
              <a:t>建立</a:t>
            </a:r>
            <a:r>
              <a:rPr lang="en-US" altLang="zh-CN" dirty="0"/>
              <a:t>CORS</a:t>
            </a:r>
          </a:p>
          <a:p>
            <a:pPr marL="1371600" lvl="3" indent="0" eaLnBrk="1" hangingPunct="1">
              <a:buNone/>
            </a:pPr>
            <a:endParaRPr lang="zh-CN" altLang="en-US" dirty="0"/>
          </a:p>
          <a:p>
            <a:pPr lvl="2" eaLnBrk="1" hangingPunct="1"/>
            <a:r>
              <a:rPr lang="zh-CN" altLang="en-US" dirty="0"/>
              <a:t>伪卫星技术</a:t>
            </a:r>
          </a:p>
          <a:p>
            <a:pPr lvl="2" eaLnBrk="1" hangingPunct="1"/>
            <a:r>
              <a:rPr lang="zh-CN" altLang="en-US" dirty="0"/>
              <a:t>卫星通讯技术</a:t>
            </a:r>
            <a:endParaRPr lang="en-US" altLang="zh-CN" dirty="0"/>
          </a:p>
          <a:p>
            <a:pPr lvl="1" eaLnBrk="1" hangingPunct="1"/>
            <a:r>
              <a:rPr lang="zh-CN" altLang="en-US" dirty="0"/>
              <a:t>类型</a:t>
            </a:r>
          </a:p>
          <a:p>
            <a:pPr lvl="2" eaLnBrk="1" hangingPunct="1"/>
            <a:r>
              <a:rPr lang="en-US" altLang="zh-CN" dirty="0"/>
              <a:t>WAAS – Wide Area Augmentation System</a:t>
            </a:r>
          </a:p>
          <a:p>
            <a:pPr lvl="3" eaLnBrk="1" hangingPunct="1"/>
            <a:r>
              <a:rPr lang="zh-CN" altLang="en-US" dirty="0"/>
              <a:t>采用空基伪卫星</a:t>
            </a:r>
          </a:p>
          <a:p>
            <a:pPr lvl="3" eaLnBrk="1" hangingPunct="1"/>
            <a:r>
              <a:rPr lang="zh-CN" altLang="en-US" dirty="0"/>
              <a:t>采用通讯卫星发送差分改正数</a:t>
            </a:r>
            <a:endParaRPr lang="en-US" altLang="zh-CN" dirty="0"/>
          </a:p>
          <a:p>
            <a:pPr lvl="2" eaLnBrk="1" hangingPunct="1"/>
            <a:r>
              <a:rPr lang="en-US" altLang="zh-CN" dirty="0"/>
              <a:t>LAAS – Local Area Augmentation System</a:t>
            </a:r>
          </a:p>
          <a:p>
            <a:pPr lvl="3" eaLnBrk="1" hangingPunct="1"/>
            <a:r>
              <a:rPr lang="zh-CN" altLang="en-US" dirty="0"/>
              <a:t>采用地基伪卫星</a:t>
            </a:r>
          </a:p>
        </p:txBody>
      </p:sp>
      <p:grpSp>
        <p:nvGrpSpPr>
          <p:cNvPr id="54276" name="Group 4">
            <a:extLst>
              <a:ext uri="{FF2B5EF4-FFF2-40B4-BE49-F238E27FC236}">
                <a16:creationId xmlns:a16="http://schemas.microsoft.com/office/drawing/2014/main" id="{E3F59A08-9B4E-48F9-A498-CC36CBB2BFE0}"/>
              </a:ext>
            </a:extLst>
          </p:cNvPr>
          <p:cNvGrpSpPr>
            <a:grpSpLocks/>
          </p:cNvGrpSpPr>
          <p:nvPr/>
        </p:nvGrpSpPr>
        <p:grpSpPr bwMode="auto">
          <a:xfrm>
            <a:off x="6909274" y="1478014"/>
            <a:ext cx="5148262" cy="2868613"/>
            <a:chOff x="3264" y="1029"/>
            <a:chExt cx="2256" cy="1472"/>
          </a:xfrm>
        </p:grpSpPr>
        <p:pic>
          <p:nvPicPr>
            <p:cNvPr id="54278" name="Picture 5">
              <a:extLst>
                <a:ext uri="{FF2B5EF4-FFF2-40B4-BE49-F238E27FC236}">
                  <a16:creationId xmlns:a16="http://schemas.microsoft.com/office/drawing/2014/main" id="{45279B78-5C3C-4642-8951-DE2C3A92B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1029"/>
              <a:ext cx="2256" cy="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9" name="Text Box 6">
              <a:extLst>
                <a:ext uri="{FF2B5EF4-FFF2-40B4-BE49-F238E27FC236}">
                  <a16:creationId xmlns:a16="http://schemas.microsoft.com/office/drawing/2014/main" id="{34F30D65-CABF-4C39-AA6F-E55D501FC8D4}"/>
                </a:ext>
              </a:extLst>
            </p:cNvPr>
            <p:cNvSpPr txBox="1">
              <a:spLocks noChangeArrowheads="1"/>
            </p:cNvSpPr>
            <p:nvPr/>
          </p:nvSpPr>
          <p:spPr bwMode="auto">
            <a:xfrm>
              <a:off x="4128" y="2313"/>
              <a:ext cx="381"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a:solidFill>
                    <a:schemeClr val="tx1"/>
                  </a:solidFill>
                  <a:latin typeface="Times New Roman" panose="02020603050405020304" pitchFamily="18" charset="0"/>
                  <a:ea typeface="宋体" panose="02010600030101010101" pitchFamily="2" charset="-122"/>
                </a:rPr>
                <a:t>WAAS</a:t>
              </a:r>
            </a:p>
          </p:txBody>
        </p:sp>
      </p:grpSp>
      <p:sp>
        <p:nvSpPr>
          <p:cNvPr id="54277" name="AutoShape 4">
            <a:hlinkClick r:id="rId4" action="ppaction://hlinksldjump"/>
            <a:extLst>
              <a:ext uri="{FF2B5EF4-FFF2-40B4-BE49-F238E27FC236}">
                <a16:creationId xmlns:a16="http://schemas.microsoft.com/office/drawing/2014/main" id="{E4499F56-5DF3-4CB7-A80A-FD1D0E047009}"/>
              </a:ext>
            </a:extLst>
          </p:cNvPr>
          <p:cNvSpPr>
            <a:spLocks noChangeArrowheads="1"/>
          </p:cNvSpPr>
          <p:nvPr/>
        </p:nvSpPr>
        <p:spPr bwMode="auto">
          <a:xfrm>
            <a:off x="479376" y="6025224"/>
            <a:ext cx="431800" cy="574675"/>
          </a:xfrm>
          <a:prstGeom prst="curvedLeftArrow">
            <a:avLst>
              <a:gd name="adj1" fmla="val 26618"/>
              <a:gd name="adj2" fmla="val 53235"/>
              <a:gd name="adj3" fmla="val 33333"/>
            </a:avLst>
          </a:pr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9" name="文本框 8">
            <a:extLst>
              <a:ext uri="{FF2B5EF4-FFF2-40B4-BE49-F238E27FC236}">
                <a16:creationId xmlns:a16="http://schemas.microsoft.com/office/drawing/2014/main" id="{736A8B99-1DA7-4F0C-B127-BD4D6E101893}"/>
              </a:ext>
            </a:extLst>
          </p:cNvPr>
          <p:cNvSpPr txBox="1"/>
          <p:nvPr/>
        </p:nvSpPr>
        <p:spPr>
          <a:xfrm>
            <a:off x="8397653" y="4300255"/>
            <a:ext cx="3600400" cy="2308324"/>
          </a:xfrm>
          <a:prstGeom prst="rect">
            <a:avLst/>
          </a:prstGeom>
          <a:noFill/>
        </p:spPr>
        <p:txBody>
          <a:bodyPr wrap="square">
            <a:spAutoFit/>
          </a:bodyPr>
          <a:lstStyle/>
          <a:p>
            <a:r>
              <a:rPr lang="zh-CN" altLang="en-US" dirty="0"/>
              <a:t>➢星基增强系统</a:t>
            </a:r>
            <a:r>
              <a:rPr lang="en-US" altLang="zh-CN" dirty="0"/>
              <a:t>SBAS</a:t>
            </a:r>
            <a:endParaRPr lang="zh-CN" altLang="en-US" dirty="0"/>
          </a:p>
          <a:p>
            <a:pPr lvl="1"/>
            <a:r>
              <a:rPr lang="zh-CN" altLang="en-US" dirty="0"/>
              <a:t>✓ 美国WAAS系统</a:t>
            </a:r>
          </a:p>
          <a:p>
            <a:pPr lvl="1"/>
            <a:r>
              <a:rPr lang="zh-CN" altLang="en-US" dirty="0"/>
              <a:t>✓ 俄罗斯</a:t>
            </a:r>
            <a:r>
              <a:rPr lang="en-US" altLang="zh-CN" dirty="0"/>
              <a:t>SDCM</a:t>
            </a:r>
          </a:p>
          <a:p>
            <a:pPr lvl="1"/>
            <a:r>
              <a:rPr lang="zh-CN" altLang="en-US" dirty="0"/>
              <a:t>✓ 欧洲EGNOS系统</a:t>
            </a:r>
          </a:p>
          <a:p>
            <a:pPr lvl="1"/>
            <a:r>
              <a:rPr lang="zh-CN" altLang="en-US" dirty="0"/>
              <a:t>✓ 日本MSAS</a:t>
            </a:r>
            <a:endParaRPr lang="en-US" altLang="zh-CN" dirty="0"/>
          </a:p>
          <a:p>
            <a:pPr lvl="1"/>
            <a:r>
              <a:rPr lang="zh-CN" altLang="en-US" dirty="0"/>
              <a:t>✓ 印度</a:t>
            </a:r>
            <a:r>
              <a:rPr lang="en-US" altLang="zh-CN" dirty="0"/>
              <a:t>GAGAN</a:t>
            </a:r>
            <a:endParaRPr lang="zh-CN" altLang="en-US" dirty="0"/>
          </a:p>
          <a:p>
            <a:r>
              <a:rPr lang="zh-CN" altLang="en-US" dirty="0"/>
              <a:t>➢地基增强系统</a:t>
            </a:r>
          </a:p>
          <a:p>
            <a:pPr lvl="1"/>
            <a:r>
              <a:rPr lang="zh-CN" altLang="en-US" dirty="0"/>
              <a:t>✓ CORS</a:t>
            </a:r>
          </a:p>
        </p:txBody>
      </p:sp>
      <p:sp>
        <p:nvSpPr>
          <p:cNvPr id="11" name="文本框 10">
            <a:extLst>
              <a:ext uri="{FF2B5EF4-FFF2-40B4-BE49-F238E27FC236}">
                <a16:creationId xmlns:a16="http://schemas.microsoft.com/office/drawing/2014/main" id="{FE9BFA14-D941-4263-83F0-7510932F8C69}"/>
              </a:ext>
            </a:extLst>
          </p:cNvPr>
          <p:cNvSpPr txBox="1"/>
          <p:nvPr/>
        </p:nvSpPr>
        <p:spPr>
          <a:xfrm>
            <a:off x="2586064" y="2427977"/>
            <a:ext cx="4353006" cy="584775"/>
          </a:xfrm>
          <a:prstGeom prst="rect">
            <a:avLst/>
          </a:prstGeom>
          <a:noFill/>
        </p:spPr>
        <p:txBody>
          <a:bodyPr wrap="square">
            <a:spAutoFit/>
          </a:bodyPr>
          <a:lstStyle/>
          <a:p>
            <a:r>
              <a:rPr lang="zh-CN" altLang="en-US" sz="1600" dirty="0">
                <a:solidFill>
                  <a:srgbClr val="FFFF00"/>
                </a:solidFill>
                <a:latin typeface="Helvetica Neue"/>
              </a:rPr>
              <a:t>连续运行参考站系统：</a:t>
            </a:r>
            <a:r>
              <a:rPr lang="en-US" altLang="zh-CN" sz="1600" dirty="0">
                <a:solidFill>
                  <a:srgbClr val="FFFF00"/>
                </a:solidFill>
                <a:latin typeface="Helvetica Neue"/>
              </a:rPr>
              <a:t>Continuously Operating Reference System</a:t>
            </a:r>
            <a:endParaRPr lang="zh-CN" altLang="en-US" sz="1600" dirty="0">
              <a:solidFill>
                <a:srgbClr val="FF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DCED77-4965-4BE8-B7E3-6F667E404AE3}"/>
              </a:ext>
            </a:extLst>
          </p:cNvPr>
          <p:cNvSpPr>
            <a:spLocks noGrp="1"/>
          </p:cNvSpPr>
          <p:nvPr>
            <p:ph type="title"/>
          </p:nvPr>
        </p:nvSpPr>
        <p:spPr/>
        <p:txBody>
          <a:bodyPr/>
          <a:lstStyle/>
          <a:p>
            <a:r>
              <a:rPr lang="en-US" altLang="zh-CN" dirty="0"/>
              <a:t>An overview of the SBASs</a:t>
            </a:r>
            <a:endParaRPr lang="zh-CN" altLang="en-US" dirty="0"/>
          </a:p>
        </p:txBody>
      </p:sp>
      <p:pic>
        <p:nvPicPr>
          <p:cNvPr id="5" name="图片 4">
            <a:extLst>
              <a:ext uri="{FF2B5EF4-FFF2-40B4-BE49-F238E27FC236}">
                <a16:creationId xmlns:a16="http://schemas.microsoft.com/office/drawing/2014/main" id="{D4FD9DA2-6237-4180-A8FB-60C60C352933}"/>
              </a:ext>
            </a:extLst>
          </p:cNvPr>
          <p:cNvPicPr>
            <a:picLocks noChangeAspect="1"/>
          </p:cNvPicPr>
          <p:nvPr/>
        </p:nvPicPr>
        <p:blipFill>
          <a:blip r:embed="rId2"/>
          <a:stretch>
            <a:fillRect/>
          </a:stretch>
        </p:blipFill>
        <p:spPr>
          <a:xfrm>
            <a:off x="1547604" y="1725594"/>
            <a:ext cx="9144000" cy="3660903"/>
          </a:xfrm>
          <a:prstGeom prst="rect">
            <a:avLst/>
          </a:prstGeom>
        </p:spPr>
      </p:pic>
    </p:spTree>
    <p:extLst>
      <p:ext uri="{BB962C8B-B14F-4D97-AF65-F5344CB8AC3E}">
        <p14:creationId xmlns:p14="http://schemas.microsoft.com/office/powerpoint/2010/main" val="2898972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B4E0EF40-2DD0-414E-AE44-0D5895492F21}"/>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GNSS</a:t>
            </a:r>
            <a:r>
              <a:rPr lang="zh-CN" altLang="en-US" dirty="0">
                <a:ea typeface="宋体" panose="02010600030101010101" pitchFamily="2" charset="-122"/>
              </a:rPr>
              <a:t>测量定位方法分类</a:t>
            </a:r>
          </a:p>
        </p:txBody>
      </p:sp>
      <p:sp>
        <p:nvSpPr>
          <p:cNvPr id="176131" name="Rectangle 3">
            <a:extLst>
              <a:ext uri="{FF2B5EF4-FFF2-40B4-BE49-F238E27FC236}">
                <a16:creationId xmlns:a16="http://schemas.microsoft.com/office/drawing/2014/main" id="{70380CA3-DE04-41E0-AF95-8A091349E510}"/>
              </a:ext>
            </a:extLst>
          </p:cNvPr>
          <p:cNvSpPr>
            <a:spLocks noGrp="1" noChangeArrowheads="1"/>
          </p:cNvSpPr>
          <p:nvPr>
            <p:ph type="body" idx="1"/>
          </p:nvPr>
        </p:nvSpPr>
        <p:spPr>
          <a:xfrm>
            <a:off x="3200400" y="1600200"/>
            <a:ext cx="7239000" cy="4876800"/>
          </a:xfrm>
        </p:spPr>
        <p:txBody>
          <a:bodyPr/>
          <a:lstStyle/>
          <a:p>
            <a:pPr eaLnBrk="1" hangingPunct="1">
              <a:lnSpc>
                <a:spcPct val="90000"/>
              </a:lnSpc>
            </a:pPr>
            <a:r>
              <a:rPr lang="zh-CN" altLang="en-US" sz="2400" dirty="0"/>
              <a:t>定位模式</a:t>
            </a:r>
          </a:p>
          <a:p>
            <a:pPr lvl="1" eaLnBrk="1" hangingPunct="1">
              <a:lnSpc>
                <a:spcPct val="90000"/>
              </a:lnSpc>
            </a:pPr>
            <a:r>
              <a:rPr lang="zh-CN" altLang="en-US" sz="2000" dirty="0"/>
              <a:t>绝对定位（单点定位）</a:t>
            </a:r>
          </a:p>
          <a:p>
            <a:pPr lvl="1" eaLnBrk="1" hangingPunct="1">
              <a:lnSpc>
                <a:spcPct val="90000"/>
              </a:lnSpc>
            </a:pPr>
            <a:r>
              <a:rPr lang="zh-CN" altLang="en-US" sz="2000" dirty="0"/>
              <a:t>相对定位</a:t>
            </a:r>
          </a:p>
          <a:p>
            <a:pPr lvl="1" eaLnBrk="1" hangingPunct="1">
              <a:lnSpc>
                <a:spcPct val="90000"/>
              </a:lnSpc>
            </a:pPr>
            <a:r>
              <a:rPr lang="zh-CN" altLang="en-US" sz="2000" dirty="0">
                <a:hlinkClick r:id="rId3" action="ppaction://hlinksldjump"/>
              </a:rPr>
              <a:t>差分定位</a:t>
            </a:r>
            <a:endParaRPr lang="zh-CN" altLang="en-US" sz="2000" dirty="0"/>
          </a:p>
          <a:p>
            <a:pPr eaLnBrk="1" hangingPunct="1">
              <a:lnSpc>
                <a:spcPct val="90000"/>
              </a:lnSpc>
            </a:pPr>
            <a:r>
              <a:rPr lang="zh-CN" altLang="en-US" sz="2400" dirty="0"/>
              <a:t>定位时接收机天线的运动状态</a:t>
            </a:r>
          </a:p>
          <a:p>
            <a:pPr lvl="1" eaLnBrk="1" hangingPunct="1">
              <a:lnSpc>
                <a:spcPct val="90000"/>
              </a:lnSpc>
            </a:pPr>
            <a:r>
              <a:rPr lang="zh-CN" altLang="en-US" sz="2000" dirty="0"/>
              <a:t>静态定位－天线相对于地固坐标系静止</a:t>
            </a:r>
          </a:p>
          <a:p>
            <a:pPr lvl="1" eaLnBrk="1" hangingPunct="1">
              <a:lnSpc>
                <a:spcPct val="90000"/>
              </a:lnSpc>
            </a:pPr>
            <a:r>
              <a:rPr lang="zh-CN" altLang="en-US" sz="2000" dirty="0"/>
              <a:t>动态定位－天线相对于地固坐标系运动</a:t>
            </a:r>
          </a:p>
          <a:p>
            <a:pPr eaLnBrk="1" hangingPunct="1">
              <a:lnSpc>
                <a:spcPct val="90000"/>
              </a:lnSpc>
            </a:pPr>
            <a:r>
              <a:rPr lang="zh-CN" altLang="en-US" sz="2400" dirty="0"/>
              <a:t>获得定位结果的时效</a:t>
            </a:r>
          </a:p>
          <a:p>
            <a:pPr lvl="1" eaLnBrk="1" hangingPunct="1">
              <a:lnSpc>
                <a:spcPct val="90000"/>
              </a:lnSpc>
            </a:pPr>
            <a:r>
              <a:rPr lang="zh-CN" altLang="en-US" sz="2000" dirty="0"/>
              <a:t>事后定位</a:t>
            </a:r>
          </a:p>
          <a:p>
            <a:pPr lvl="1" eaLnBrk="1" hangingPunct="1">
              <a:lnSpc>
                <a:spcPct val="90000"/>
              </a:lnSpc>
            </a:pPr>
            <a:r>
              <a:rPr lang="zh-CN" altLang="en-US" sz="2000" dirty="0"/>
              <a:t>实时定位</a:t>
            </a:r>
          </a:p>
          <a:p>
            <a:pPr eaLnBrk="1" hangingPunct="1">
              <a:lnSpc>
                <a:spcPct val="90000"/>
              </a:lnSpc>
            </a:pPr>
            <a:r>
              <a:rPr lang="zh-CN" altLang="en-US" sz="2400" dirty="0"/>
              <a:t>观测值类型</a:t>
            </a:r>
          </a:p>
          <a:p>
            <a:pPr lvl="1" eaLnBrk="1" hangingPunct="1">
              <a:lnSpc>
                <a:spcPct val="90000"/>
              </a:lnSpc>
            </a:pPr>
            <a:r>
              <a:rPr lang="zh-CN" altLang="en-US" sz="2000" dirty="0"/>
              <a:t>伪距测量</a:t>
            </a:r>
          </a:p>
          <a:p>
            <a:pPr lvl="1" eaLnBrk="1" hangingPunct="1">
              <a:lnSpc>
                <a:spcPct val="90000"/>
              </a:lnSpc>
            </a:pPr>
            <a:r>
              <a:rPr lang="zh-CN" altLang="en-US" sz="2000" dirty="0"/>
              <a:t>载波相位测量</a:t>
            </a:r>
          </a:p>
        </p:txBody>
      </p:sp>
      <p:pic>
        <p:nvPicPr>
          <p:cNvPr id="7172" name="Picture 5" descr="photo of GPS monument">
            <a:extLst>
              <a:ext uri="{FF2B5EF4-FFF2-40B4-BE49-F238E27FC236}">
                <a16:creationId xmlns:a16="http://schemas.microsoft.com/office/drawing/2014/main" id="{429880FD-8C85-4255-BEC7-945CD471B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378" y="1547711"/>
            <a:ext cx="2732087"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4" name="Picture 6" descr="p3m1">
            <a:extLst>
              <a:ext uri="{FF2B5EF4-FFF2-40B4-BE49-F238E27FC236}">
                <a16:creationId xmlns:a16="http://schemas.microsoft.com/office/drawing/2014/main" id="{C96A1CD9-E887-441D-A54A-6890F3157E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941168"/>
            <a:ext cx="175260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7" descr="image_gps_closeup">
            <a:extLst>
              <a:ext uri="{FF2B5EF4-FFF2-40B4-BE49-F238E27FC236}">
                <a16:creationId xmlns:a16="http://schemas.microsoft.com/office/drawing/2014/main" id="{541C037A-DFA8-40D7-8168-AEC9B0FA32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5793" y="4334003"/>
            <a:ext cx="35814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8">
            <a:extLst>
              <a:ext uri="{FF2B5EF4-FFF2-40B4-BE49-F238E27FC236}">
                <a16:creationId xmlns:a16="http://schemas.microsoft.com/office/drawing/2014/main" id="{8AC1B148-C423-4114-9D71-9F89188BC1A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1600200"/>
            <a:ext cx="19812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176131">
                                            <p:txEl>
                                              <p:pRg st="1" end="1"/>
                                            </p:txEl>
                                          </p:spTgt>
                                        </p:tgtEl>
                                        <p:attrNameLst>
                                          <p:attrName>style.visibility</p:attrName>
                                        </p:attrNameLst>
                                      </p:cBhvr>
                                      <p:to>
                                        <p:strVal val="visible"/>
                                      </p:to>
                                    </p:set>
                                    <p:anim calcmode="discrete" valueType="clr">
                                      <p:cBhvr override="childStyle">
                                        <p:cTn id="7" dur="80"/>
                                        <p:tgtEl>
                                          <p:spTgt spid="17613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76131">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176131">
                                            <p:txEl>
                                              <p:pRg st="1" end="1"/>
                                            </p:txEl>
                                          </p:spTgt>
                                        </p:tgtEl>
                                        <p:attrNameLst>
                                          <p:attrName>fill.type</p:attrName>
                                        </p:attrNameLst>
                                      </p:cBhvr>
                                      <p:to>
                                        <p:strVal val="solid"/>
                                      </p:to>
                                    </p:set>
                                  </p:childTnLst>
                                </p:cTn>
                              </p:par>
                            </p:childTnLst>
                          </p:cTn>
                        </p:par>
                        <p:par>
                          <p:cTn id="10" fill="hold" nodeType="afterGroup">
                            <p:stCondLst>
                              <p:cond delay="44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176131">
                                            <p:txEl>
                                              <p:pRg st="2" end="2"/>
                                            </p:txEl>
                                          </p:spTgt>
                                        </p:tgtEl>
                                        <p:attrNameLst>
                                          <p:attrName>style.visibility</p:attrName>
                                        </p:attrNameLst>
                                      </p:cBhvr>
                                      <p:to>
                                        <p:strVal val="visible"/>
                                      </p:to>
                                    </p:set>
                                    <p:anim calcmode="discrete" valueType="clr">
                                      <p:cBhvr override="childStyle">
                                        <p:cTn id="13" dur="80"/>
                                        <p:tgtEl>
                                          <p:spTgt spid="17613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76131">
                                            <p:txEl>
                                              <p:pRg st="2" end="2"/>
                                            </p:txEl>
                                          </p:spTgt>
                                        </p:tgtEl>
                                        <p:attrNameLst>
                                          <p:attrName>fillcolor</p:attrName>
                                        </p:attrNameLst>
                                      </p:cBhvr>
                                      <p:tavLst>
                                        <p:tav tm="0">
                                          <p:val>
                                            <p:clrVal>
                                              <a:schemeClr val="accent2"/>
                                            </p:clrVal>
                                          </p:val>
                                        </p:tav>
                                        <p:tav tm="50000">
                                          <p:val>
                                            <p:clrVal>
                                              <a:schemeClr val="hlink"/>
                                            </p:clrVal>
                                          </p:val>
                                        </p:tav>
                                      </p:tavLst>
                                    </p:anim>
                                    <p:set>
                                      <p:cBhvr>
                                        <p:cTn id="15" dur="80"/>
                                        <p:tgtEl>
                                          <p:spTgt spid="176131">
                                            <p:txEl>
                                              <p:pRg st="2" end="2"/>
                                            </p:txEl>
                                          </p:spTgt>
                                        </p:tgtEl>
                                        <p:attrNameLst>
                                          <p:attrName>fill.type</p:attrName>
                                        </p:attrNameLst>
                                      </p:cBhvr>
                                      <p:to>
                                        <p:strVal val="solid"/>
                                      </p:to>
                                    </p:set>
                                  </p:childTnLst>
                                </p:cTn>
                              </p:par>
                            </p:childTnLst>
                          </p:cTn>
                        </p:par>
                        <p:par>
                          <p:cTn id="16" fill="hold" nodeType="afterGroup">
                            <p:stCondLst>
                              <p:cond delay="64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176131">
                                            <p:txEl>
                                              <p:pRg st="3" end="3"/>
                                            </p:txEl>
                                          </p:spTgt>
                                        </p:tgtEl>
                                        <p:attrNameLst>
                                          <p:attrName>style.visibility</p:attrName>
                                        </p:attrNameLst>
                                      </p:cBhvr>
                                      <p:to>
                                        <p:strVal val="visible"/>
                                      </p:to>
                                    </p:set>
                                    <p:anim calcmode="discrete" valueType="clr">
                                      <p:cBhvr override="childStyle">
                                        <p:cTn id="19" dur="80"/>
                                        <p:tgtEl>
                                          <p:spTgt spid="17613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76131">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176131">
                                            <p:txEl>
                                              <p:pRg st="3" end="3"/>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176131">
                                            <p:txEl>
                                              <p:pRg st="4" end="4"/>
                                            </p:txEl>
                                          </p:spTgt>
                                        </p:tgtEl>
                                        <p:attrNameLst>
                                          <p:attrName>style.visibility</p:attrName>
                                        </p:attrNameLst>
                                      </p:cBhvr>
                                      <p:to>
                                        <p:strVal val="visible"/>
                                      </p:to>
                                    </p:set>
                                    <p:anim calcmode="discrete" valueType="clr">
                                      <p:cBhvr override="childStyle">
                                        <p:cTn id="26" dur="80"/>
                                        <p:tgtEl>
                                          <p:spTgt spid="176131">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76131">
                                            <p:txEl>
                                              <p:pRg st="4" end="4"/>
                                            </p:txEl>
                                          </p:spTgt>
                                        </p:tgtEl>
                                        <p:attrNameLst>
                                          <p:attrName>fillcolor</p:attrName>
                                        </p:attrNameLst>
                                      </p:cBhvr>
                                      <p:tavLst>
                                        <p:tav tm="0">
                                          <p:val>
                                            <p:clrVal>
                                              <a:schemeClr val="accent2"/>
                                            </p:clrVal>
                                          </p:val>
                                        </p:tav>
                                        <p:tav tm="50000">
                                          <p:val>
                                            <p:clrVal>
                                              <a:schemeClr val="hlink"/>
                                            </p:clrVal>
                                          </p:val>
                                        </p:tav>
                                      </p:tavLst>
                                    </p:anim>
                                    <p:set>
                                      <p:cBhvr>
                                        <p:cTn id="28" dur="80"/>
                                        <p:tgtEl>
                                          <p:spTgt spid="176131">
                                            <p:txEl>
                                              <p:pRg st="4" end="4"/>
                                            </p:txEl>
                                          </p:spTgt>
                                        </p:tgtEl>
                                        <p:attrNameLst>
                                          <p:attrName>fill.type</p:attrName>
                                        </p:attrNameLst>
                                      </p:cBhvr>
                                      <p:to>
                                        <p:strVal val="solid"/>
                                      </p:to>
                                    </p:set>
                                  </p:childTnLst>
                                </p:cTn>
                              </p:par>
                            </p:childTnLst>
                          </p:cTn>
                        </p:par>
                        <p:par>
                          <p:cTn id="29" fill="hold" nodeType="afterGroup">
                            <p:stCondLst>
                              <p:cond delay="560"/>
                            </p:stCondLst>
                            <p:childTnLst>
                              <p:par>
                                <p:cTn id="30" presetID="27" presetClass="entr" presetSubtype="0" fill="hold" nodeType="afterEffect">
                                  <p:stCondLst>
                                    <p:cond delay="0"/>
                                  </p:stCondLst>
                                  <p:iterate type="lt">
                                    <p:tmPct val="50000"/>
                                  </p:iterate>
                                  <p:childTnLst>
                                    <p:set>
                                      <p:cBhvr>
                                        <p:cTn id="31" dur="1" fill="hold">
                                          <p:stCondLst>
                                            <p:cond delay="0"/>
                                          </p:stCondLst>
                                        </p:cTn>
                                        <p:tgtEl>
                                          <p:spTgt spid="176131">
                                            <p:txEl>
                                              <p:pRg st="5" end="5"/>
                                            </p:txEl>
                                          </p:spTgt>
                                        </p:tgtEl>
                                        <p:attrNameLst>
                                          <p:attrName>style.visibility</p:attrName>
                                        </p:attrNameLst>
                                      </p:cBhvr>
                                      <p:to>
                                        <p:strVal val="visible"/>
                                      </p:to>
                                    </p:set>
                                    <p:anim calcmode="discrete" valueType="clr">
                                      <p:cBhvr override="childStyle">
                                        <p:cTn id="32" dur="80"/>
                                        <p:tgtEl>
                                          <p:spTgt spid="176131">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76131">
                                            <p:txEl>
                                              <p:pRg st="5" end="5"/>
                                            </p:txEl>
                                          </p:spTgt>
                                        </p:tgtEl>
                                        <p:attrNameLst>
                                          <p:attrName>fillcolor</p:attrName>
                                        </p:attrNameLst>
                                      </p:cBhvr>
                                      <p:tavLst>
                                        <p:tav tm="0">
                                          <p:val>
                                            <p:clrVal>
                                              <a:schemeClr val="accent2"/>
                                            </p:clrVal>
                                          </p:val>
                                        </p:tav>
                                        <p:tav tm="50000">
                                          <p:val>
                                            <p:clrVal>
                                              <a:schemeClr val="hlink"/>
                                            </p:clrVal>
                                          </p:val>
                                        </p:tav>
                                      </p:tavLst>
                                    </p:anim>
                                    <p:set>
                                      <p:cBhvr>
                                        <p:cTn id="34" dur="80"/>
                                        <p:tgtEl>
                                          <p:spTgt spid="176131">
                                            <p:txEl>
                                              <p:pRg st="5" end="5"/>
                                            </p:txEl>
                                          </p:spTgt>
                                        </p:tgtEl>
                                        <p:attrNameLst>
                                          <p:attrName>fill.type</p:attrName>
                                        </p:attrNameLst>
                                      </p:cBhvr>
                                      <p:to>
                                        <p:strVal val="solid"/>
                                      </p:to>
                                    </p:set>
                                  </p:childTnLst>
                                </p:cTn>
                              </p:par>
                            </p:childTnLst>
                          </p:cTn>
                        </p:par>
                        <p:par>
                          <p:cTn id="35" fill="hold" nodeType="afterGroup">
                            <p:stCondLst>
                              <p:cond delay="1280"/>
                            </p:stCondLst>
                            <p:childTnLst>
                              <p:par>
                                <p:cTn id="36" presetID="27" presetClass="entr" presetSubtype="0" fill="hold" nodeType="afterEffect">
                                  <p:stCondLst>
                                    <p:cond delay="0"/>
                                  </p:stCondLst>
                                  <p:iterate type="lt">
                                    <p:tmPct val="50000"/>
                                  </p:iterate>
                                  <p:childTnLst>
                                    <p:set>
                                      <p:cBhvr>
                                        <p:cTn id="37" dur="1" fill="hold">
                                          <p:stCondLst>
                                            <p:cond delay="0"/>
                                          </p:stCondLst>
                                        </p:cTn>
                                        <p:tgtEl>
                                          <p:spTgt spid="176131">
                                            <p:txEl>
                                              <p:pRg st="6" end="6"/>
                                            </p:txEl>
                                          </p:spTgt>
                                        </p:tgtEl>
                                        <p:attrNameLst>
                                          <p:attrName>style.visibility</p:attrName>
                                        </p:attrNameLst>
                                      </p:cBhvr>
                                      <p:to>
                                        <p:strVal val="visible"/>
                                      </p:to>
                                    </p:set>
                                    <p:anim calcmode="discrete" valueType="clr">
                                      <p:cBhvr override="childStyle">
                                        <p:cTn id="38" dur="80"/>
                                        <p:tgtEl>
                                          <p:spTgt spid="176131">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176131">
                                            <p:txEl>
                                              <p:pRg st="6" end="6"/>
                                            </p:txEl>
                                          </p:spTgt>
                                        </p:tgtEl>
                                        <p:attrNameLst>
                                          <p:attrName>fillcolor</p:attrName>
                                        </p:attrNameLst>
                                      </p:cBhvr>
                                      <p:tavLst>
                                        <p:tav tm="0">
                                          <p:val>
                                            <p:clrVal>
                                              <a:schemeClr val="accent2"/>
                                            </p:clrVal>
                                          </p:val>
                                        </p:tav>
                                        <p:tav tm="50000">
                                          <p:val>
                                            <p:clrVal>
                                              <a:schemeClr val="hlink"/>
                                            </p:clrVal>
                                          </p:val>
                                        </p:tav>
                                      </p:tavLst>
                                    </p:anim>
                                    <p:set>
                                      <p:cBhvr>
                                        <p:cTn id="40" dur="80"/>
                                        <p:tgtEl>
                                          <p:spTgt spid="176131">
                                            <p:txEl>
                                              <p:pRg st="6" end="6"/>
                                            </p:txEl>
                                          </p:spTgt>
                                        </p:tgtEl>
                                        <p:attrNameLst>
                                          <p:attrName>fill.type</p:attrName>
                                        </p:attrNameLst>
                                      </p:cBhvr>
                                      <p:to>
                                        <p:strVal val="solid"/>
                                      </p:to>
                                    </p:set>
                                  </p:childTnLst>
                                </p:cTn>
                              </p:par>
                            </p:childTnLst>
                          </p:cTn>
                        </p:par>
                        <p:par>
                          <p:cTn id="41" fill="hold" nodeType="afterGroup">
                            <p:stCondLst>
                              <p:cond delay="2000"/>
                            </p:stCondLst>
                            <p:childTnLst>
                              <p:par>
                                <p:cTn id="42" presetID="1" presetClass="entr" presetSubtype="0" fill="hold" nodeType="afterEffect">
                                  <p:stCondLst>
                                    <p:cond delay="0"/>
                                  </p:stCondLst>
                                  <p:childTnLst>
                                    <p:set>
                                      <p:cBhvr>
                                        <p:cTn id="43" dur="1" fill="hold">
                                          <p:stCondLst>
                                            <p:cond delay="0"/>
                                          </p:stCondLst>
                                        </p:cTn>
                                        <p:tgtEl>
                                          <p:spTgt spid="17613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7" presetClass="entr" presetSubtype="0" fill="hold" nodeType="clickEffect">
                                  <p:stCondLst>
                                    <p:cond delay="0"/>
                                  </p:stCondLst>
                                  <p:iterate type="lt">
                                    <p:tmPct val="50000"/>
                                  </p:iterate>
                                  <p:childTnLst>
                                    <p:set>
                                      <p:cBhvr>
                                        <p:cTn id="47" dur="1" fill="hold">
                                          <p:stCondLst>
                                            <p:cond delay="0"/>
                                          </p:stCondLst>
                                        </p:cTn>
                                        <p:tgtEl>
                                          <p:spTgt spid="176131">
                                            <p:txEl>
                                              <p:pRg st="7" end="7"/>
                                            </p:txEl>
                                          </p:spTgt>
                                        </p:tgtEl>
                                        <p:attrNameLst>
                                          <p:attrName>style.visibility</p:attrName>
                                        </p:attrNameLst>
                                      </p:cBhvr>
                                      <p:to>
                                        <p:strVal val="visible"/>
                                      </p:to>
                                    </p:set>
                                    <p:anim calcmode="discrete" valueType="clr">
                                      <p:cBhvr override="childStyle">
                                        <p:cTn id="48" dur="80"/>
                                        <p:tgtEl>
                                          <p:spTgt spid="176131">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176131">
                                            <p:txEl>
                                              <p:pRg st="7" end="7"/>
                                            </p:txEl>
                                          </p:spTgt>
                                        </p:tgtEl>
                                        <p:attrNameLst>
                                          <p:attrName>fillcolor</p:attrName>
                                        </p:attrNameLst>
                                      </p:cBhvr>
                                      <p:tavLst>
                                        <p:tav tm="0">
                                          <p:val>
                                            <p:clrVal>
                                              <a:schemeClr val="accent2"/>
                                            </p:clrVal>
                                          </p:val>
                                        </p:tav>
                                        <p:tav tm="50000">
                                          <p:val>
                                            <p:clrVal>
                                              <a:schemeClr val="hlink"/>
                                            </p:clrVal>
                                          </p:val>
                                        </p:tav>
                                      </p:tavLst>
                                    </p:anim>
                                    <p:set>
                                      <p:cBhvr>
                                        <p:cTn id="50" dur="80"/>
                                        <p:tgtEl>
                                          <p:spTgt spid="176131">
                                            <p:txEl>
                                              <p:pRg st="7" end="7"/>
                                            </p:txEl>
                                          </p:spTgt>
                                        </p:tgtEl>
                                        <p:attrNameLst>
                                          <p:attrName>fill.type</p:attrName>
                                        </p:attrNameLst>
                                      </p:cBhvr>
                                      <p:to>
                                        <p:strVal val="solid"/>
                                      </p:to>
                                    </p:set>
                                  </p:childTnLst>
                                </p:cTn>
                              </p:par>
                            </p:childTnLst>
                          </p:cTn>
                        </p:par>
                        <p:par>
                          <p:cTn id="51" fill="hold" nodeType="afterGroup">
                            <p:stCondLst>
                              <p:cond delay="400"/>
                            </p:stCondLst>
                            <p:childTnLst>
                              <p:par>
                                <p:cTn id="52" presetID="27" presetClass="entr" presetSubtype="0" fill="hold" nodeType="afterEffect">
                                  <p:stCondLst>
                                    <p:cond delay="0"/>
                                  </p:stCondLst>
                                  <p:iterate type="lt">
                                    <p:tmPct val="50000"/>
                                  </p:iterate>
                                  <p:childTnLst>
                                    <p:set>
                                      <p:cBhvr>
                                        <p:cTn id="53" dur="1" fill="hold">
                                          <p:stCondLst>
                                            <p:cond delay="0"/>
                                          </p:stCondLst>
                                        </p:cTn>
                                        <p:tgtEl>
                                          <p:spTgt spid="176131">
                                            <p:txEl>
                                              <p:pRg st="8" end="8"/>
                                            </p:txEl>
                                          </p:spTgt>
                                        </p:tgtEl>
                                        <p:attrNameLst>
                                          <p:attrName>style.visibility</p:attrName>
                                        </p:attrNameLst>
                                      </p:cBhvr>
                                      <p:to>
                                        <p:strVal val="visible"/>
                                      </p:to>
                                    </p:set>
                                    <p:anim calcmode="discrete" valueType="clr">
                                      <p:cBhvr override="childStyle">
                                        <p:cTn id="54" dur="80"/>
                                        <p:tgtEl>
                                          <p:spTgt spid="176131">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176131">
                                            <p:txEl>
                                              <p:pRg st="8" end="8"/>
                                            </p:txEl>
                                          </p:spTgt>
                                        </p:tgtEl>
                                        <p:attrNameLst>
                                          <p:attrName>fillcolor</p:attrName>
                                        </p:attrNameLst>
                                      </p:cBhvr>
                                      <p:tavLst>
                                        <p:tav tm="0">
                                          <p:val>
                                            <p:clrVal>
                                              <a:schemeClr val="accent2"/>
                                            </p:clrVal>
                                          </p:val>
                                        </p:tav>
                                        <p:tav tm="50000">
                                          <p:val>
                                            <p:clrVal>
                                              <a:schemeClr val="hlink"/>
                                            </p:clrVal>
                                          </p:val>
                                        </p:tav>
                                      </p:tavLst>
                                    </p:anim>
                                    <p:set>
                                      <p:cBhvr>
                                        <p:cTn id="56" dur="80"/>
                                        <p:tgtEl>
                                          <p:spTgt spid="176131">
                                            <p:txEl>
                                              <p:pRg st="8" end="8"/>
                                            </p:txEl>
                                          </p:spTgt>
                                        </p:tgtEl>
                                        <p:attrNameLst>
                                          <p:attrName>fill.type</p:attrName>
                                        </p:attrNameLst>
                                      </p:cBhvr>
                                      <p:to>
                                        <p:strVal val="solid"/>
                                      </p:to>
                                    </p:set>
                                  </p:childTnLst>
                                </p:cTn>
                              </p:par>
                            </p:childTnLst>
                          </p:cTn>
                        </p:par>
                        <p:par>
                          <p:cTn id="57" fill="hold" nodeType="afterGroup">
                            <p:stCondLst>
                              <p:cond delay="600"/>
                            </p:stCondLst>
                            <p:childTnLst>
                              <p:par>
                                <p:cTn id="58" presetID="27" presetClass="entr" presetSubtype="0" fill="hold" nodeType="afterEffect">
                                  <p:stCondLst>
                                    <p:cond delay="0"/>
                                  </p:stCondLst>
                                  <p:iterate type="lt">
                                    <p:tmPct val="50000"/>
                                  </p:iterate>
                                  <p:childTnLst>
                                    <p:set>
                                      <p:cBhvr>
                                        <p:cTn id="59" dur="1" fill="hold">
                                          <p:stCondLst>
                                            <p:cond delay="0"/>
                                          </p:stCondLst>
                                        </p:cTn>
                                        <p:tgtEl>
                                          <p:spTgt spid="176131">
                                            <p:txEl>
                                              <p:pRg st="9" end="9"/>
                                            </p:txEl>
                                          </p:spTgt>
                                        </p:tgtEl>
                                        <p:attrNameLst>
                                          <p:attrName>style.visibility</p:attrName>
                                        </p:attrNameLst>
                                      </p:cBhvr>
                                      <p:to>
                                        <p:strVal val="visible"/>
                                      </p:to>
                                    </p:set>
                                    <p:anim calcmode="discrete" valueType="clr">
                                      <p:cBhvr override="childStyle">
                                        <p:cTn id="60" dur="80"/>
                                        <p:tgtEl>
                                          <p:spTgt spid="176131">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1" dur="80"/>
                                        <p:tgtEl>
                                          <p:spTgt spid="176131">
                                            <p:txEl>
                                              <p:pRg st="9" end="9"/>
                                            </p:txEl>
                                          </p:spTgt>
                                        </p:tgtEl>
                                        <p:attrNameLst>
                                          <p:attrName>fillcolor</p:attrName>
                                        </p:attrNameLst>
                                      </p:cBhvr>
                                      <p:tavLst>
                                        <p:tav tm="0">
                                          <p:val>
                                            <p:clrVal>
                                              <a:schemeClr val="accent2"/>
                                            </p:clrVal>
                                          </p:val>
                                        </p:tav>
                                        <p:tav tm="50000">
                                          <p:val>
                                            <p:clrVal>
                                              <a:schemeClr val="hlink"/>
                                            </p:clrVal>
                                          </p:val>
                                        </p:tav>
                                      </p:tavLst>
                                    </p:anim>
                                    <p:set>
                                      <p:cBhvr>
                                        <p:cTn id="62" dur="80"/>
                                        <p:tgtEl>
                                          <p:spTgt spid="176131">
                                            <p:txEl>
                                              <p:pRg st="9" end="9"/>
                                            </p:txEl>
                                          </p:spTgt>
                                        </p:tgtEl>
                                        <p:attrNameLst>
                                          <p:attrName>fill.type</p:attrName>
                                        </p:attrNameLst>
                                      </p:cBhvr>
                                      <p:to>
                                        <p:strVal val="solid"/>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7" presetClass="entr" presetSubtype="0" fill="hold" nodeType="clickEffect">
                                  <p:stCondLst>
                                    <p:cond delay="0"/>
                                  </p:stCondLst>
                                  <p:iterate type="lt">
                                    <p:tmPct val="50000"/>
                                  </p:iterate>
                                  <p:childTnLst>
                                    <p:set>
                                      <p:cBhvr>
                                        <p:cTn id="66" dur="1" fill="hold">
                                          <p:stCondLst>
                                            <p:cond delay="0"/>
                                          </p:stCondLst>
                                        </p:cTn>
                                        <p:tgtEl>
                                          <p:spTgt spid="176131">
                                            <p:txEl>
                                              <p:pRg st="10" end="10"/>
                                            </p:txEl>
                                          </p:spTgt>
                                        </p:tgtEl>
                                        <p:attrNameLst>
                                          <p:attrName>style.visibility</p:attrName>
                                        </p:attrNameLst>
                                      </p:cBhvr>
                                      <p:to>
                                        <p:strVal val="visible"/>
                                      </p:to>
                                    </p:set>
                                    <p:anim calcmode="discrete" valueType="clr">
                                      <p:cBhvr override="childStyle">
                                        <p:cTn id="67" dur="80"/>
                                        <p:tgtEl>
                                          <p:spTgt spid="176131">
                                            <p:txEl>
                                              <p:pRg st="10" end="1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8" dur="80"/>
                                        <p:tgtEl>
                                          <p:spTgt spid="176131">
                                            <p:txEl>
                                              <p:pRg st="10" end="10"/>
                                            </p:txEl>
                                          </p:spTgt>
                                        </p:tgtEl>
                                        <p:attrNameLst>
                                          <p:attrName>fillcolor</p:attrName>
                                        </p:attrNameLst>
                                      </p:cBhvr>
                                      <p:tavLst>
                                        <p:tav tm="0">
                                          <p:val>
                                            <p:clrVal>
                                              <a:schemeClr val="accent2"/>
                                            </p:clrVal>
                                          </p:val>
                                        </p:tav>
                                        <p:tav tm="50000">
                                          <p:val>
                                            <p:clrVal>
                                              <a:schemeClr val="hlink"/>
                                            </p:clrVal>
                                          </p:val>
                                        </p:tav>
                                      </p:tavLst>
                                    </p:anim>
                                    <p:set>
                                      <p:cBhvr>
                                        <p:cTn id="69" dur="80"/>
                                        <p:tgtEl>
                                          <p:spTgt spid="176131">
                                            <p:txEl>
                                              <p:pRg st="10" end="10"/>
                                            </p:txEl>
                                          </p:spTgt>
                                        </p:tgtEl>
                                        <p:attrNameLst>
                                          <p:attrName>fill.type</p:attrName>
                                        </p:attrNameLst>
                                      </p:cBhvr>
                                      <p:to>
                                        <p:strVal val="solid"/>
                                      </p:to>
                                    </p:set>
                                  </p:childTnLst>
                                </p:cTn>
                              </p:par>
                            </p:childTnLst>
                          </p:cTn>
                        </p:par>
                        <p:par>
                          <p:cTn id="70" fill="hold" nodeType="afterGroup">
                            <p:stCondLst>
                              <p:cond delay="240"/>
                            </p:stCondLst>
                            <p:childTnLst>
                              <p:par>
                                <p:cTn id="71" presetID="27" presetClass="entr" presetSubtype="0" fill="hold" nodeType="afterEffect">
                                  <p:stCondLst>
                                    <p:cond delay="0"/>
                                  </p:stCondLst>
                                  <p:iterate type="lt">
                                    <p:tmPct val="50000"/>
                                  </p:iterate>
                                  <p:childTnLst>
                                    <p:set>
                                      <p:cBhvr>
                                        <p:cTn id="72" dur="1" fill="hold">
                                          <p:stCondLst>
                                            <p:cond delay="0"/>
                                          </p:stCondLst>
                                        </p:cTn>
                                        <p:tgtEl>
                                          <p:spTgt spid="176131">
                                            <p:txEl>
                                              <p:pRg st="11" end="11"/>
                                            </p:txEl>
                                          </p:spTgt>
                                        </p:tgtEl>
                                        <p:attrNameLst>
                                          <p:attrName>style.visibility</p:attrName>
                                        </p:attrNameLst>
                                      </p:cBhvr>
                                      <p:to>
                                        <p:strVal val="visible"/>
                                      </p:to>
                                    </p:set>
                                    <p:anim calcmode="discrete" valueType="clr">
                                      <p:cBhvr override="childStyle">
                                        <p:cTn id="73" dur="80"/>
                                        <p:tgtEl>
                                          <p:spTgt spid="176131">
                                            <p:txEl>
                                              <p:pRg st="11" end="1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176131">
                                            <p:txEl>
                                              <p:pRg st="11" end="11"/>
                                            </p:txEl>
                                          </p:spTgt>
                                        </p:tgtEl>
                                        <p:attrNameLst>
                                          <p:attrName>fillcolor</p:attrName>
                                        </p:attrNameLst>
                                      </p:cBhvr>
                                      <p:tavLst>
                                        <p:tav tm="0">
                                          <p:val>
                                            <p:clrVal>
                                              <a:schemeClr val="accent2"/>
                                            </p:clrVal>
                                          </p:val>
                                        </p:tav>
                                        <p:tav tm="50000">
                                          <p:val>
                                            <p:clrVal>
                                              <a:schemeClr val="hlink"/>
                                            </p:clrVal>
                                          </p:val>
                                        </p:tav>
                                      </p:tavLst>
                                    </p:anim>
                                    <p:set>
                                      <p:cBhvr>
                                        <p:cTn id="75" dur="80"/>
                                        <p:tgtEl>
                                          <p:spTgt spid="176131">
                                            <p:txEl>
                                              <p:pRg st="11" end="11"/>
                                            </p:txEl>
                                          </p:spTgt>
                                        </p:tgtEl>
                                        <p:attrNameLst>
                                          <p:attrName>fill.type</p:attrName>
                                        </p:attrNameLst>
                                      </p:cBhvr>
                                      <p:to>
                                        <p:strVal val="solid"/>
                                      </p:to>
                                    </p:set>
                                  </p:childTnLst>
                                </p:cTn>
                              </p:par>
                            </p:childTnLst>
                          </p:cTn>
                        </p:par>
                        <p:par>
                          <p:cTn id="76" fill="hold" nodeType="afterGroup">
                            <p:stCondLst>
                              <p:cond delay="440"/>
                            </p:stCondLst>
                            <p:childTnLst>
                              <p:par>
                                <p:cTn id="77" presetID="27" presetClass="entr" presetSubtype="0" fill="hold" nodeType="afterEffect">
                                  <p:stCondLst>
                                    <p:cond delay="0"/>
                                  </p:stCondLst>
                                  <p:iterate type="lt">
                                    <p:tmPct val="50000"/>
                                  </p:iterate>
                                  <p:childTnLst>
                                    <p:set>
                                      <p:cBhvr>
                                        <p:cTn id="78" dur="1" fill="hold">
                                          <p:stCondLst>
                                            <p:cond delay="0"/>
                                          </p:stCondLst>
                                        </p:cTn>
                                        <p:tgtEl>
                                          <p:spTgt spid="176131">
                                            <p:txEl>
                                              <p:pRg st="12" end="12"/>
                                            </p:txEl>
                                          </p:spTgt>
                                        </p:tgtEl>
                                        <p:attrNameLst>
                                          <p:attrName>style.visibility</p:attrName>
                                        </p:attrNameLst>
                                      </p:cBhvr>
                                      <p:to>
                                        <p:strVal val="visible"/>
                                      </p:to>
                                    </p:set>
                                    <p:anim calcmode="discrete" valueType="clr">
                                      <p:cBhvr override="childStyle">
                                        <p:cTn id="79" dur="80"/>
                                        <p:tgtEl>
                                          <p:spTgt spid="176131">
                                            <p:txEl>
                                              <p:pRg st="12" end="1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0" dur="80"/>
                                        <p:tgtEl>
                                          <p:spTgt spid="176131">
                                            <p:txEl>
                                              <p:pRg st="12" end="12"/>
                                            </p:txEl>
                                          </p:spTgt>
                                        </p:tgtEl>
                                        <p:attrNameLst>
                                          <p:attrName>fillcolor</p:attrName>
                                        </p:attrNameLst>
                                      </p:cBhvr>
                                      <p:tavLst>
                                        <p:tav tm="0">
                                          <p:val>
                                            <p:clrVal>
                                              <a:schemeClr val="accent2"/>
                                            </p:clrVal>
                                          </p:val>
                                        </p:tav>
                                        <p:tav tm="50000">
                                          <p:val>
                                            <p:clrVal>
                                              <a:schemeClr val="hlink"/>
                                            </p:clrVal>
                                          </p:val>
                                        </p:tav>
                                      </p:tavLst>
                                    </p:anim>
                                    <p:set>
                                      <p:cBhvr>
                                        <p:cTn id="81" dur="80"/>
                                        <p:tgtEl>
                                          <p:spTgt spid="176131">
                                            <p:txEl>
                                              <p:pRg st="12" end="1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783CC-5D0F-4163-B551-A0B31C8FAFF4}"/>
              </a:ext>
            </a:extLst>
          </p:cNvPr>
          <p:cNvSpPr>
            <a:spLocks noGrp="1"/>
          </p:cNvSpPr>
          <p:nvPr>
            <p:ph type="title"/>
          </p:nvPr>
        </p:nvSpPr>
        <p:spPr/>
        <p:txBody>
          <a:bodyPr/>
          <a:lstStyle/>
          <a:p>
            <a:r>
              <a:rPr lang="zh-CN" altLang="en-US" dirty="0"/>
              <a:t>地基与星基增强系统比较</a:t>
            </a:r>
          </a:p>
        </p:txBody>
      </p:sp>
      <p:graphicFrame>
        <p:nvGraphicFramePr>
          <p:cNvPr id="4" name="object 5">
            <a:extLst>
              <a:ext uri="{FF2B5EF4-FFF2-40B4-BE49-F238E27FC236}">
                <a16:creationId xmlns:a16="http://schemas.microsoft.com/office/drawing/2014/main" id="{3C64AC7D-6291-4C9F-835B-C20301E0ACF7}"/>
              </a:ext>
            </a:extLst>
          </p:cNvPr>
          <p:cNvGraphicFramePr>
            <a:graphicFrameLocks noGrp="1"/>
          </p:cNvGraphicFramePr>
          <p:nvPr>
            <p:extLst>
              <p:ext uri="{D42A27DB-BD31-4B8C-83A1-F6EECF244321}">
                <p14:modId xmlns:p14="http://schemas.microsoft.com/office/powerpoint/2010/main" val="1974292540"/>
              </p:ext>
            </p:extLst>
          </p:nvPr>
        </p:nvGraphicFramePr>
        <p:xfrm>
          <a:off x="1665886" y="1628801"/>
          <a:ext cx="8860229" cy="4855465"/>
        </p:xfrm>
        <a:graphic>
          <a:graphicData uri="http://schemas.openxmlformats.org/drawingml/2006/table">
            <a:tbl>
              <a:tblPr firstRow="1" bandRow="1">
                <a:tableStyleId>{2D5ABB26-0587-4C30-8999-92F81FD0307C}</a:tableStyleId>
              </a:tblPr>
              <a:tblGrid>
                <a:gridCol w="1333771">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3604465">
                  <a:extLst>
                    <a:ext uri="{9D8B030D-6E8A-4147-A177-3AD203B41FA5}">
                      <a16:colId xmlns:a16="http://schemas.microsoft.com/office/drawing/2014/main" val="20002"/>
                    </a:ext>
                  </a:extLst>
                </a:gridCol>
                <a:gridCol w="2481833">
                  <a:extLst>
                    <a:ext uri="{9D8B030D-6E8A-4147-A177-3AD203B41FA5}">
                      <a16:colId xmlns:a16="http://schemas.microsoft.com/office/drawing/2014/main" val="20003"/>
                    </a:ext>
                  </a:extLst>
                </a:gridCol>
              </a:tblGrid>
              <a:tr h="521207">
                <a:tc gridSpan="2">
                  <a:txBody>
                    <a:bodyPr/>
                    <a:lstStyle/>
                    <a:p>
                      <a:pPr algn="ctr">
                        <a:lnSpc>
                          <a:spcPct val="100000"/>
                        </a:lnSpc>
                        <a:spcBef>
                          <a:spcPts val="1200"/>
                        </a:spcBef>
                      </a:pPr>
                      <a:r>
                        <a:rPr sz="2000" b="1" spc="-5" dirty="0">
                          <a:latin typeface="+mj-ea"/>
                          <a:ea typeface="+mj-ea"/>
                        </a:rPr>
                        <a:t>比较</a:t>
                      </a:r>
                      <a:endParaRPr sz="2000" dirty="0">
                        <a:latin typeface="+mj-ea"/>
                        <a:ea typeface="+mj-ea"/>
                        <a:cs typeface="宋体"/>
                      </a:endParaRPr>
                    </a:p>
                  </a:txBody>
                  <a:tcPr marL="0" marR="0" marT="1524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a:p>
                  </a:txBody>
                  <a:tcPr marL="0" marR="0" marT="0" marB="0"/>
                </a:tc>
                <a:tc>
                  <a:txBody>
                    <a:bodyPr/>
                    <a:lstStyle/>
                    <a:p>
                      <a:pPr marL="635" algn="ctr">
                        <a:lnSpc>
                          <a:spcPct val="100000"/>
                        </a:lnSpc>
                        <a:spcBef>
                          <a:spcPts val="50"/>
                        </a:spcBef>
                      </a:pPr>
                      <a:r>
                        <a:rPr sz="2000" b="1" spc="-10" dirty="0">
                          <a:latin typeface="+mj-ea"/>
                          <a:ea typeface="+mj-ea"/>
                        </a:rPr>
                        <a:t>星基增强系统</a:t>
                      </a:r>
                      <a:endParaRPr sz="2000" dirty="0">
                        <a:latin typeface="+mj-ea"/>
                        <a:ea typeface="+mj-ea"/>
                      </a:endParaRPr>
                    </a:p>
                    <a:p>
                      <a:pPr marL="635" algn="ctr">
                        <a:lnSpc>
                          <a:spcPct val="100000"/>
                        </a:lnSpc>
                        <a:spcBef>
                          <a:spcPts val="620"/>
                        </a:spcBef>
                      </a:pPr>
                      <a:r>
                        <a:rPr sz="2000" b="1" spc="-5" dirty="0">
                          <a:latin typeface="+mj-ea"/>
                          <a:ea typeface="+mj-ea"/>
                        </a:rPr>
                        <a:t>（以Starfire代表）</a:t>
                      </a:r>
                      <a:endParaRPr sz="2000" dirty="0">
                        <a:latin typeface="+mj-ea"/>
                        <a:ea typeface="+mj-ea"/>
                        <a:cs typeface="宋体"/>
                      </a:endParaRPr>
                    </a:p>
                  </a:txBody>
                  <a:tcPr marL="0" marR="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algn="ctr">
                        <a:lnSpc>
                          <a:spcPct val="100000"/>
                        </a:lnSpc>
                        <a:spcBef>
                          <a:spcPts val="50"/>
                        </a:spcBef>
                      </a:pPr>
                      <a:r>
                        <a:rPr sz="2000" b="1" spc="-10" dirty="0">
                          <a:latin typeface="+mj-ea"/>
                          <a:ea typeface="+mj-ea"/>
                        </a:rPr>
                        <a:t>地基增强系统</a:t>
                      </a:r>
                      <a:endParaRPr sz="2000" dirty="0">
                        <a:latin typeface="+mj-ea"/>
                        <a:ea typeface="+mj-ea"/>
                      </a:endParaRPr>
                    </a:p>
                    <a:p>
                      <a:pPr algn="ctr">
                        <a:lnSpc>
                          <a:spcPct val="100000"/>
                        </a:lnSpc>
                        <a:spcBef>
                          <a:spcPts val="620"/>
                        </a:spcBef>
                      </a:pPr>
                      <a:r>
                        <a:rPr sz="2000" b="1" spc="-5" dirty="0">
                          <a:latin typeface="+mj-ea"/>
                          <a:ea typeface="+mj-ea"/>
                        </a:rPr>
                        <a:t>（各省市CORS）</a:t>
                      </a:r>
                      <a:endParaRPr sz="2000" dirty="0">
                        <a:latin typeface="+mj-ea"/>
                        <a:ea typeface="+mj-ea"/>
                        <a:cs typeface="宋体"/>
                      </a:endParaRPr>
                    </a:p>
                  </a:txBody>
                  <a:tcPr marL="0" marR="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82320">
                <a:tc rowSpan="4">
                  <a:txBody>
                    <a:bodyPr/>
                    <a:lstStyle/>
                    <a:p>
                      <a:pPr>
                        <a:lnSpc>
                          <a:spcPct val="100000"/>
                        </a:lnSpc>
                      </a:pPr>
                      <a:endParaRPr sz="2000" dirty="0">
                        <a:latin typeface="+mj-ea"/>
                        <a:ea typeface="+mj-ea"/>
                      </a:endParaRPr>
                    </a:p>
                    <a:p>
                      <a:pPr>
                        <a:lnSpc>
                          <a:spcPct val="100000"/>
                        </a:lnSpc>
                      </a:pPr>
                      <a:endParaRPr sz="2000" dirty="0">
                        <a:latin typeface="+mj-ea"/>
                        <a:ea typeface="+mj-ea"/>
                      </a:endParaRPr>
                    </a:p>
                    <a:p>
                      <a:pPr>
                        <a:lnSpc>
                          <a:spcPct val="100000"/>
                        </a:lnSpc>
                      </a:pPr>
                      <a:endParaRPr sz="2000" dirty="0">
                        <a:latin typeface="+mj-ea"/>
                        <a:ea typeface="+mj-ea"/>
                      </a:endParaRPr>
                    </a:p>
                    <a:p>
                      <a:pPr>
                        <a:lnSpc>
                          <a:spcPct val="100000"/>
                        </a:lnSpc>
                        <a:spcBef>
                          <a:spcPts val="15"/>
                        </a:spcBef>
                      </a:pPr>
                      <a:endParaRPr sz="2000" dirty="0">
                        <a:latin typeface="+mj-ea"/>
                        <a:ea typeface="+mj-ea"/>
                      </a:endParaRPr>
                    </a:p>
                    <a:p>
                      <a:pPr marL="172085">
                        <a:lnSpc>
                          <a:spcPct val="100000"/>
                        </a:lnSpc>
                      </a:pPr>
                      <a:r>
                        <a:rPr sz="2000" b="1" spc="-5" dirty="0">
                          <a:latin typeface="+mj-ea"/>
                          <a:ea typeface="+mj-ea"/>
                        </a:rPr>
                        <a:t>体制特点</a:t>
                      </a:r>
                      <a:endParaRPr sz="2000" dirty="0">
                        <a:latin typeface="+mj-ea"/>
                        <a:ea typeface="+mj-ea"/>
                        <a:cs typeface="宋体"/>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600" dirty="0">
                        <a:latin typeface="微软雅黑" panose="020B0503020204020204" pitchFamily="34" charset="-122"/>
                        <a:ea typeface="微软雅黑" panose="020B0503020204020204" pitchFamily="34" charset="-122"/>
                      </a:endParaRPr>
                    </a:p>
                    <a:p>
                      <a:pPr algn="ctr">
                        <a:lnSpc>
                          <a:spcPct val="100000"/>
                        </a:lnSpc>
                      </a:pPr>
                      <a:r>
                        <a:rPr sz="1600" spc="-5" dirty="0">
                          <a:latin typeface="微软雅黑" panose="020B0503020204020204" pitchFamily="34" charset="-122"/>
                          <a:ea typeface="微软雅黑" panose="020B0503020204020204" pitchFamily="34" charset="-122"/>
                        </a:rPr>
                        <a:t>观测信息</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600" dirty="0">
                        <a:latin typeface="微软雅黑" panose="020B0503020204020204" pitchFamily="34" charset="-122"/>
                        <a:ea typeface="微软雅黑" panose="020B0503020204020204" pitchFamily="34" charset="-122"/>
                      </a:endParaRPr>
                    </a:p>
                    <a:p>
                      <a:pPr marL="635" algn="ctr">
                        <a:lnSpc>
                          <a:spcPct val="100000"/>
                        </a:lnSpc>
                      </a:pPr>
                      <a:r>
                        <a:rPr sz="1600" spc="-5" dirty="0">
                          <a:latin typeface="微软雅黑" panose="020B0503020204020204" pitchFamily="34" charset="-122"/>
                          <a:ea typeface="微软雅黑" panose="020B0503020204020204" pitchFamily="34" charset="-122"/>
                        </a:rPr>
                        <a:t>50-100个全球站</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7490" marR="71120" indent="-158750" algn="l">
                        <a:lnSpc>
                          <a:spcPct val="118900"/>
                        </a:lnSpc>
                        <a:spcBef>
                          <a:spcPts val="810"/>
                        </a:spcBef>
                      </a:pPr>
                      <a:r>
                        <a:rPr sz="1600" dirty="0">
                          <a:latin typeface="微软雅黑" panose="020B0503020204020204" pitchFamily="34" charset="-122"/>
                          <a:ea typeface="微软雅黑" panose="020B0503020204020204" pitchFamily="34" charset="-122"/>
                        </a:rPr>
                        <a:t>50-70K</a:t>
                      </a:r>
                      <a:r>
                        <a:rPr sz="1600" spc="-5" dirty="0">
                          <a:latin typeface="微软雅黑" panose="020B0503020204020204" pitchFamily="34" charset="-122"/>
                          <a:ea typeface="微软雅黑" panose="020B0503020204020204" pitchFamily="34" charset="-122"/>
                        </a:rPr>
                        <a:t>M</a:t>
                      </a:r>
                      <a:r>
                        <a:rPr sz="1600" dirty="0">
                          <a:latin typeface="微软雅黑" panose="020B0503020204020204" pitchFamily="34" charset="-122"/>
                          <a:ea typeface="微软雅黑" panose="020B0503020204020204" pitchFamily="34" charset="-122"/>
                        </a:rPr>
                        <a:t>站间距,一个省100个左右，全国3000</a:t>
                      </a:r>
                      <a:r>
                        <a:rPr lang="zh-CN" altLang="en-US" sz="1600" dirty="0">
                          <a:latin typeface="微软雅黑" panose="020B0503020204020204" pitchFamily="34" charset="-122"/>
                          <a:ea typeface="微软雅黑" panose="020B0503020204020204" pitchFamily="34" charset="-122"/>
                        </a:rPr>
                        <a:t>个</a:t>
                      </a:r>
                      <a:r>
                        <a:rPr sz="1600" dirty="0" err="1">
                          <a:latin typeface="微软雅黑" panose="020B0503020204020204" pitchFamily="34" charset="-122"/>
                          <a:ea typeface="微软雅黑" panose="020B0503020204020204" pitchFamily="34" charset="-122"/>
                        </a:rPr>
                        <a:t>左右</a:t>
                      </a:r>
                      <a:r>
                        <a:rPr sz="1600" dirty="0">
                          <a:latin typeface="微软雅黑" panose="020B0503020204020204" pitchFamily="34" charset="-122"/>
                          <a:ea typeface="微软雅黑" panose="020B0503020204020204" pitchFamily="34" charset="-122"/>
                        </a:rPr>
                        <a:t>。</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0286">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BADFE2"/>
                    </a:solidFill>
                  </a:tcPr>
                </a:tc>
                <a:tc>
                  <a:txBody>
                    <a:bodyPr/>
                    <a:lstStyle/>
                    <a:p>
                      <a:pPr algn="ctr">
                        <a:lnSpc>
                          <a:spcPct val="100000"/>
                        </a:lnSpc>
                        <a:spcBef>
                          <a:spcPts val="1160"/>
                        </a:spcBef>
                      </a:pPr>
                      <a:r>
                        <a:rPr sz="1600" spc="-5" dirty="0">
                          <a:latin typeface="微软雅黑" panose="020B0503020204020204" pitchFamily="34" charset="-122"/>
                          <a:ea typeface="微软雅黑" panose="020B0503020204020204" pitchFamily="34" charset="-122"/>
                        </a:rPr>
                        <a:t>增强信息</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160"/>
                        </a:spcBef>
                      </a:pPr>
                      <a:r>
                        <a:rPr sz="1600" spc="-10" dirty="0">
                          <a:latin typeface="微软雅黑" panose="020B0503020204020204" pitchFamily="34" charset="-122"/>
                          <a:ea typeface="微软雅黑" panose="020B0503020204020204" pitchFamily="34" charset="-122"/>
                        </a:rPr>
                        <a:t>GNSS</a:t>
                      </a:r>
                      <a:r>
                        <a:rPr sz="1600" spc="-35" dirty="0">
                          <a:latin typeface="微软雅黑" panose="020B0503020204020204" pitchFamily="34" charset="-122"/>
                          <a:ea typeface="微软雅黑" panose="020B0503020204020204" pitchFamily="34" charset="-122"/>
                        </a:rPr>
                        <a:t> </a:t>
                      </a:r>
                      <a:r>
                        <a:rPr sz="1600" spc="-5" dirty="0">
                          <a:latin typeface="微软雅黑" panose="020B0503020204020204" pitchFamily="34" charset="-122"/>
                          <a:ea typeface="微软雅黑" panose="020B0503020204020204" pitchFamily="34" charset="-122"/>
                        </a:rPr>
                        <a:t>精密轨道、钟差及电离层</a:t>
                      </a:r>
                      <a:endParaRPr sz="1600" dirty="0">
                        <a:latin typeface="微软雅黑" panose="020B0503020204020204" pitchFamily="34" charset="-122"/>
                        <a:ea typeface="微软雅黑" panose="020B0503020204020204" pitchFamily="34" charset="-122"/>
                      </a:endParaRPr>
                    </a:p>
                    <a:p>
                      <a:pPr algn="ctr">
                        <a:lnSpc>
                          <a:spcPct val="100000"/>
                        </a:lnSpc>
                        <a:spcBef>
                          <a:spcPts val="315"/>
                        </a:spcBef>
                      </a:pPr>
                      <a:r>
                        <a:rPr sz="1600" spc="-5" dirty="0">
                          <a:latin typeface="微软雅黑" panose="020B0503020204020204" pitchFamily="34" charset="-122"/>
                          <a:ea typeface="微软雅黑" panose="020B0503020204020204" pitchFamily="34" charset="-122"/>
                        </a:rPr>
                        <a:t>改正数</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160"/>
                        </a:spcBef>
                      </a:pPr>
                      <a:r>
                        <a:rPr sz="1600" spc="-5" dirty="0" err="1">
                          <a:latin typeface="微软雅黑" panose="020B0503020204020204" pitchFamily="34" charset="-122"/>
                          <a:ea typeface="微软雅黑" panose="020B0503020204020204" pitchFamily="34" charset="-122"/>
                        </a:rPr>
                        <a:t>导航卫星增强信息：区域综合误差改正数</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7997">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BADFE2"/>
                    </a:solidFill>
                  </a:tcPr>
                </a:tc>
                <a:tc>
                  <a:txBody>
                    <a:bodyPr/>
                    <a:lstStyle/>
                    <a:p>
                      <a:pPr algn="ctr">
                        <a:lnSpc>
                          <a:spcPct val="100000"/>
                        </a:lnSpc>
                        <a:spcBef>
                          <a:spcPts val="90"/>
                        </a:spcBef>
                      </a:pPr>
                      <a:r>
                        <a:rPr sz="1600" spc="-5" dirty="0">
                          <a:latin typeface="微软雅黑" panose="020B0503020204020204" pitchFamily="34" charset="-122"/>
                          <a:ea typeface="微软雅黑" panose="020B0503020204020204" pitchFamily="34" charset="-122"/>
                        </a:rPr>
                        <a:t>播发方式</a:t>
                      </a:r>
                      <a:endParaRPr sz="160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90"/>
                        </a:spcBef>
                      </a:pPr>
                      <a:r>
                        <a:rPr sz="1600" spc="-5" dirty="0">
                          <a:latin typeface="微软雅黑" panose="020B0503020204020204" pitchFamily="34" charset="-122"/>
                          <a:ea typeface="微软雅黑" panose="020B0503020204020204" pitchFamily="34" charset="-122"/>
                        </a:rPr>
                        <a:t>GEO静止卫星广播</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90"/>
                        </a:spcBef>
                      </a:pPr>
                      <a:r>
                        <a:rPr sz="1600" spc="-5" dirty="0">
                          <a:latin typeface="微软雅黑" panose="020B0503020204020204" pitchFamily="34" charset="-122"/>
                          <a:ea typeface="微软雅黑" panose="020B0503020204020204" pitchFamily="34" charset="-122"/>
                        </a:rPr>
                        <a:t>地面通信网络</a:t>
                      </a:r>
                      <a:endParaRPr sz="160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10273">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BADFE2"/>
                    </a:solidFill>
                  </a:tcPr>
                </a:tc>
                <a:tc>
                  <a:txBody>
                    <a:bodyPr/>
                    <a:lstStyle/>
                    <a:p>
                      <a:pPr algn="ctr">
                        <a:lnSpc>
                          <a:spcPct val="100000"/>
                        </a:lnSpc>
                        <a:spcBef>
                          <a:spcPts val="1160"/>
                        </a:spcBef>
                      </a:pPr>
                      <a:r>
                        <a:rPr sz="1600" spc="-5" dirty="0">
                          <a:latin typeface="微软雅黑" panose="020B0503020204020204" pitchFamily="34" charset="-122"/>
                          <a:ea typeface="微软雅黑" panose="020B0503020204020204" pitchFamily="34" charset="-122"/>
                        </a:rPr>
                        <a:t>适用动态特性</a:t>
                      </a:r>
                      <a:endParaRPr sz="160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1160"/>
                        </a:spcBef>
                      </a:pPr>
                      <a:r>
                        <a:rPr sz="1600" spc="-5" dirty="0">
                          <a:latin typeface="微软雅黑" panose="020B0503020204020204" pitchFamily="34" charset="-122"/>
                          <a:ea typeface="微软雅黑" panose="020B0503020204020204" pitchFamily="34" charset="-122"/>
                        </a:rPr>
                        <a:t>各类动态用户</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160"/>
                        </a:spcBef>
                      </a:pPr>
                      <a:r>
                        <a:rPr sz="1600" spc="-5" dirty="0" err="1">
                          <a:latin typeface="微软雅黑" panose="020B0503020204020204" pitchFamily="34" charset="-122"/>
                          <a:ea typeface="微软雅黑" panose="020B0503020204020204" pitchFamily="34" charset="-122"/>
                        </a:rPr>
                        <a:t>地面低动态用户，无线通信网络</a:t>
                      </a:r>
                      <a:r>
                        <a:rPr sz="1600" spc="-5" dirty="0">
                          <a:latin typeface="微软雅黑" panose="020B0503020204020204" pitchFamily="34" charset="-122"/>
                          <a:ea typeface="微软雅黑" panose="020B0503020204020204" pitchFamily="34" charset="-122"/>
                        </a:rPr>
                        <a:t>。</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8036">
                <a:tc rowSpan="3">
                  <a:txBody>
                    <a:bodyPr/>
                    <a:lstStyle/>
                    <a:p>
                      <a:pPr>
                        <a:lnSpc>
                          <a:spcPct val="100000"/>
                        </a:lnSpc>
                      </a:pPr>
                      <a:endParaRPr sz="2000" dirty="0">
                        <a:latin typeface="+mj-ea"/>
                        <a:ea typeface="+mj-ea"/>
                      </a:endParaRPr>
                    </a:p>
                    <a:p>
                      <a:pPr>
                        <a:lnSpc>
                          <a:spcPct val="100000"/>
                        </a:lnSpc>
                        <a:spcBef>
                          <a:spcPts val="50"/>
                        </a:spcBef>
                      </a:pPr>
                      <a:endParaRPr sz="2000" dirty="0">
                        <a:latin typeface="+mj-ea"/>
                        <a:ea typeface="+mj-ea"/>
                      </a:endParaRPr>
                    </a:p>
                    <a:p>
                      <a:pPr marL="350520">
                        <a:lnSpc>
                          <a:spcPct val="100000"/>
                        </a:lnSpc>
                      </a:pPr>
                      <a:r>
                        <a:rPr sz="2000" b="1" spc="-5" dirty="0">
                          <a:latin typeface="+mj-ea"/>
                          <a:ea typeface="+mj-ea"/>
                        </a:rPr>
                        <a:t>性能</a:t>
                      </a:r>
                      <a:endParaRPr sz="2000" dirty="0">
                        <a:latin typeface="+mj-ea"/>
                        <a:ea typeface="+mj-ea"/>
                        <a:cs typeface="宋体"/>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90"/>
                        </a:spcBef>
                      </a:pPr>
                      <a:r>
                        <a:rPr sz="1600" spc="-5" dirty="0">
                          <a:latin typeface="微软雅黑" panose="020B0503020204020204" pitchFamily="34" charset="-122"/>
                          <a:ea typeface="微软雅黑" panose="020B0503020204020204" pitchFamily="34" charset="-122"/>
                        </a:rPr>
                        <a:t>服务区域</a:t>
                      </a:r>
                      <a:endParaRPr sz="160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90"/>
                        </a:spcBef>
                      </a:pPr>
                      <a:r>
                        <a:rPr sz="1600" spc="-5" dirty="0">
                          <a:latin typeface="微软雅黑" panose="020B0503020204020204" pitchFamily="34" charset="-122"/>
                          <a:ea typeface="微软雅黑" panose="020B0503020204020204" pitchFamily="34" charset="-122"/>
                        </a:rPr>
                        <a:t>全球（75°N-75°S）</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90"/>
                        </a:spcBef>
                      </a:pPr>
                      <a:r>
                        <a:rPr sz="1600" spc="-5" dirty="0">
                          <a:latin typeface="微软雅黑" panose="020B0503020204020204" pitchFamily="34" charset="-122"/>
                          <a:ea typeface="微软雅黑" panose="020B0503020204020204" pitchFamily="34" charset="-122"/>
                        </a:rPr>
                        <a:t>省市区域</a:t>
                      </a:r>
                      <a:endParaRPr sz="160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51053">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tc>
                  <a:txBody>
                    <a:bodyPr/>
                    <a:lstStyle/>
                    <a:p>
                      <a:pPr>
                        <a:lnSpc>
                          <a:spcPct val="100000"/>
                        </a:lnSpc>
                      </a:pPr>
                      <a:endParaRPr sz="1600" dirty="0">
                        <a:latin typeface="微软雅黑" panose="020B0503020204020204" pitchFamily="34" charset="-122"/>
                        <a:ea typeface="微软雅黑" panose="020B0503020204020204" pitchFamily="34" charset="-122"/>
                      </a:endParaRPr>
                    </a:p>
                    <a:p>
                      <a:pPr algn="ctr">
                        <a:lnSpc>
                          <a:spcPct val="100000"/>
                        </a:lnSpc>
                      </a:pPr>
                      <a:r>
                        <a:rPr sz="1600" spc="-5" dirty="0">
                          <a:latin typeface="微软雅黑" panose="020B0503020204020204" pitchFamily="34" charset="-122"/>
                          <a:ea typeface="微软雅黑" panose="020B0503020204020204" pitchFamily="34" charset="-122"/>
                        </a:rPr>
                        <a:t>精度</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170"/>
                        </a:spcBef>
                      </a:pPr>
                      <a:r>
                        <a:rPr sz="1600" spc="-5" dirty="0">
                          <a:latin typeface="微软雅黑" panose="020B0503020204020204" pitchFamily="34" charset="-122"/>
                          <a:ea typeface="微软雅黑" panose="020B0503020204020204" pitchFamily="34" charset="-122"/>
                        </a:rPr>
                        <a:t>10</a:t>
                      </a:r>
                      <a:r>
                        <a:rPr sz="1600" spc="-90" dirty="0">
                          <a:latin typeface="微软雅黑" panose="020B0503020204020204" pitchFamily="34" charset="-122"/>
                          <a:ea typeface="微软雅黑" panose="020B0503020204020204" pitchFamily="34" charset="-122"/>
                        </a:rPr>
                        <a:t> </a:t>
                      </a:r>
                      <a:r>
                        <a:rPr sz="1600" spc="-5" dirty="0">
                          <a:latin typeface="微软雅黑" panose="020B0503020204020204" pitchFamily="34" charset="-122"/>
                          <a:ea typeface="微软雅黑" panose="020B0503020204020204" pitchFamily="34" charset="-122"/>
                        </a:rPr>
                        <a:t>cm，水平</a:t>
                      </a:r>
                      <a:endParaRPr sz="1600" dirty="0">
                        <a:latin typeface="微软雅黑" panose="020B0503020204020204" pitchFamily="34" charset="-122"/>
                        <a:ea typeface="微软雅黑" panose="020B0503020204020204" pitchFamily="34" charset="-122"/>
                      </a:endParaRPr>
                    </a:p>
                    <a:p>
                      <a:pPr marL="635" algn="ctr">
                        <a:lnSpc>
                          <a:spcPct val="100000"/>
                        </a:lnSpc>
                        <a:spcBef>
                          <a:spcPts val="615"/>
                        </a:spcBef>
                      </a:pPr>
                      <a:r>
                        <a:rPr sz="1600" spc="-5" dirty="0">
                          <a:latin typeface="微软雅黑" panose="020B0503020204020204" pitchFamily="34" charset="-122"/>
                          <a:ea typeface="微软雅黑" panose="020B0503020204020204" pitchFamily="34" charset="-122"/>
                        </a:rPr>
                        <a:t>20</a:t>
                      </a:r>
                      <a:r>
                        <a:rPr sz="1600" spc="-75" dirty="0">
                          <a:latin typeface="微软雅黑" panose="020B0503020204020204" pitchFamily="34" charset="-122"/>
                          <a:ea typeface="微软雅黑" panose="020B0503020204020204" pitchFamily="34" charset="-122"/>
                        </a:rPr>
                        <a:t> </a:t>
                      </a:r>
                      <a:r>
                        <a:rPr sz="1600" spc="-5" dirty="0">
                          <a:latin typeface="微软雅黑" panose="020B0503020204020204" pitchFamily="34" charset="-122"/>
                          <a:ea typeface="微软雅黑" panose="020B0503020204020204" pitchFamily="34" charset="-122"/>
                        </a:rPr>
                        <a:t>cm，高程（95%）</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170"/>
                        </a:spcBef>
                      </a:pPr>
                      <a:r>
                        <a:rPr sz="1600" spc="-5" dirty="0">
                          <a:latin typeface="微软雅黑" panose="020B0503020204020204" pitchFamily="34" charset="-122"/>
                          <a:ea typeface="微软雅黑" panose="020B0503020204020204" pitchFamily="34" charset="-122"/>
                        </a:rPr>
                        <a:t>2</a:t>
                      </a:r>
                      <a:r>
                        <a:rPr sz="1600" spc="-85" dirty="0">
                          <a:latin typeface="微软雅黑" panose="020B0503020204020204" pitchFamily="34" charset="-122"/>
                          <a:ea typeface="微软雅黑" panose="020B0503020204020204" pitchFamily="34" charset="-122"/>
                        </a:rPr>
                        <a:t> </a:t>
                      </a:r>
                      <a:r>
                        <a:rPr sz="1600" spc="-5" dirty="0">
                          <a:latin typeface="微软雅黑" panose="020B0503020204020204" pitchFamily="34" charset="-122"/>
                          <a:ea typeface="微软雅黑" panose="020B0503020204020204" pitchFamily="34" charset="-122"/>
                        </a:rPr>
                        <a:t>cm，水平</a:t>
                      </a:r>
                      <a:endParaRPr sz="1600" dirty="0">
                        <a:latin typeface="微软雅黑" panose="020B0503020204020204" pitchFamily="34" charset="-122"/>
                        <a:ea typeface="微软雅黑" panose="020B0503020204020204" pitchFamily="34" charset="-122"/>
                      </a:endParaRPr>
                    </a:p>
                    <a:p>
                      <a:pPr marL="635" algn="ctr">
                        <a:lnSpc>
                          <a:spcPct val="100000"/>
                        </a:lnSpc>
                        <a:spcBef>
                          <a:spcPts val="615"/>
                        </a:spcBef>
                      </a:pPr>
                      <a:r>
                        <a:rPr sz="1600" spc="-5" dirty="0">
                          <a:latin typeface="微软雅黑" panose="020B0503020204020204" pitchFamily="34" charset="-122"/>
                          <a:ea typeface="微软雅黑" panose="020B0503020204020204" pitchFamily="34" charset="-122"/>
                        </a:rPr>
                        <a:t>4</a:t>
                      </a:r>
                      <a:r>
                        <a:rPr sz="1600" spc="-75" dirty="0">
                          <a:latin typeface="微软雅黑" panose="020B0503020204020204" pitchFamily="34" charset="-122"/>
                          <a:ea typeface="微软雅黑" panose="020B0503020204020204" pitchFamily="34" charset="-122"/>
                        </a:rPr>
                        <a:t> </a:t>
                      </a:r>
                      <a:r>
                        <a:rPr sz="1600" spc="-5" dirty="0">
                          <a:latin typeface="微软雅黑" panose="020B0503020204020204" pitchFamily="34" charset="-122"/>
                          <a:ea typeface="微软雅黑" panose="020B0503020204020204" pitchFamily="34" charset="-122"/>
                        </a:rPr>
                        <a:t>cm，高程（95%）</a:t>
                      </a:r>
                      <a:endParaRPr sz="1600" dirty="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580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tc>
                  <a:txBody>
                    <a:bodyPr/>
                    <a:lstStyle/>
                    <a:p>
                      <a:pPr algn="ctr">
                        <a:lnSpc>
                          <a:spcPct val="100000"/>
                        </a:lnSpc>
                        <a:spcBef>
                          <a:spcPts val="280"/>
                        </a:spcBef>
                      </a:pPr>
                      <a:r>
                        <a:rPr sz="1600" spc="-5" dirty="0">
                          <a:latin typeface="微软雅黑" panose="020B0503020204020204" pitchFamily="34" charset="-122"/>
                          <a:ea typeface="微软雅黑" panose="020B0503020204020204" pitchFamily="34" charset="-122"/>
                        </a:rPr>
                        <a:t>收敛时间</a:t>
                      </a:r>
                      <a:endParaRPr sz="1600">
                        <a:latin typeface="微软雅黑" panose="020B0503020204020204" pitchFamily="34" charset="-122"/>
                        <a:ea typeface="微软雅黑" panose="020B0503020204020204" pitchFamily="34" charset="-122"/>
                        <a:cs typeface="宋体"/>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270"/>
                        </a:spcBef>
                      </a:pPr>
                      <a:r>
                        <a:rPr sz="1600" spc="-5" dirty="0">
                          <a:latin typeface="微软雅黑" panose="020B0503020204020204" pitchFamily="34" charset="-122"/>
                          <a:ea typeface="微软雅黑" panose="020B0503020204020204" pitchFamily="34" charset="-122"/>
                        </a:rPr>
                        <a:t>20-30</a:t>
                      </a:r>
                      <a:r>
                        <a:rPr sz="1600" spc="-95" dirty="0">
                          <a:latin typeface="微软雅黑" panose="020B0503020204020204" pitchFamily="34" charset="-122"/>
                          <a:ea typeface="微软雅黑" panose="020B0503020204020204" pitchFamily="34" charset="-122"/>
                        </a:rPr>
                        <a:t> </a:t>
                      </a:r>
                      <a:r>
                        <a:rPr sz="1600" spc="-5" dirty="0">
                          <a:latin typeface="微软雅黑" panose="020B0503020204020204" pitchFamily="34" charset="-122"/>
                          <a:ea typeface="微软雅黑" panose="020B0503020204020204" pitchFamily="34" charset="-122"/>
                        </a:rPr>
                        <a:t>min</a:t>
                      </a:r>
                      <a:endParaRPr sz="1600">
                        <a:latin typeface="微软雅黑" panose="020B0503020204020204" pitchFamily="34" charset="-122"/>
                        <a:ea typeface="微软雅黑" panose="020B0503020204020204" pitchFamily="34" charset="-122"/>
                        <a:cs typeface="Arial"/>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270"/>
                        </a:spcBef>
                      </a:pPr>
                      <a:r>
                        <a:rPr sz="1600" spc="-5" dirty="0">
                          <a:latin typeface="微软雅黑" panose="020B0503020204020204" pitchFamily="34" charset="-122"/>
                          <a:ea typeface="微软雅黑" panose="020B0503020204020204" pitchFamily="34" charset="-122"/>
                        </a:rPr>
                        <a:t>1-2</a:t>
                      </a:r>
                      <a:r>
                        <a:rPr sz="1600" spc="-95" dirty="0">
                          <a:latin typeface="微软雅黑" panose="020B0503020204020204" pitchFamily="34" charset="-122"/>
                          <a:ea typeface="微软雅黑" panose="020B0503020204020204" pitchFamily="34" charset="-122"/>
                        </a:rPr>
                        <a:t> </a:t>
                      </a:r>
                      <a:r>
                        <a:rPr sz="1600" spc="-5" dirty="0">
                          <a:latin typeface="微软雅黑" panose="020B0503020204020204" pitchFamily="34" charset="-122"/>
                          <a:ea typeface="微软雅黑" panose="020B0503020204020204" pitchFamily="34" charset="-122"/>
                        </a:rPr>
                        <a:t>min</a:t>
                      </a:r>
                      <a:endParaRPr sz="1600" dirty="0">
                        <a:latin typeface="微软雅黑" panose="020B0503020204020204" pitchFamily="34" charset="-122"/>
                        <a:ea typeface="微软雅黑" panose="020B0503020204020204" pitchFamily="34" charset="-122"/>
                        <a:cs typeface="Arial"/>
                      </a:endParaRPr>
                    </a:p>
                  </a:txBody>
                  <a:tcPr marL="0" marR="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16465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AE86CF51-A1E2-46EF-8B43-7A670BD29129}"/>
              </a:ext>
            </a:extLst>
          </p:cNvPr>
          <p:cNvSpPr>
            <a:spLocks noGrp="1" noChangeArrowheads="1"/>
          </p:cNvSpPr>
          <p:nvPr>
            <p:ph type="title"/>
          </p:nvPr>
        </p:nvSpPr>
        <p:spPr>
          <a:xfrm>
            <a:off x="1919536" y="117475"/>
            <a:ext cx="9662864" cy="1150938"/>
          </a:xfrm>
        </p:spPr>
        <p:txBody>
          <a:bodyPr/>
          <a:lstStyle/>
          <a:p>
            <a:pPr eaLnBrk="1" hangingPunct="1"/>
            <a:r>
              <a:rPr lang="zh-CN" altLang="en-US" dirty="0"/>
              <a:t>差分</a:t>
            </a:r>
            <a:r>
              <a:rPr lang="en-US" altLang="zh-CN" dirty="0"/>
              <a:t>GNSS--</a:t>
            </a:r>
            <a:r>
              <a:rPr lang="zh-CN" altLang="en-US" dirty="0"/>
              <a:t>网络</a:t>
            </a:r>
            <a:r>
              <a:rPr lang="en-US" altLang="zh-CN" dirty="0"/>
              <a:t>RTK</a:t>
            </a:r>
            <a:r>
              <a:rPr lang="zh-CN" altLang="en-US" dirty="0"/>
              <a:t>（</a:t>
            </a:r>
            <a:r>
              <a:rPr lang="en-US" altLang="zh-CN" dirty="0"/>
              <a:t>network RTK</a:t>
            </a:r>
            <a:r>
              <a:rPr lang="zh-CN" altLang="en-US" dirty="0"/>
              <a:t>）</a:t>
            </a:r>
            <a:endParaRPr lang="en-US" altLang="zh-CN" dirty="0"/>
          </a:p>
        </p:txBody>
      </p:sp>
      <p:sp>
        <p:nvSpPr>
          <p:cNvPr id="5" name="文本框 4">
            <a:extLst>
              <a:ext uri="{FF2B5EF4-FFF2-40B4-BE49-F238E27FC236}">
                <a16:creationId xmlns:a16="http://schemas.microsoft.com/office/drawing/2014/main" id="{6F5C9278-5002-4E19-A95F-4D39E690A2FB}"/>
              </a:ext>
            </a:extLst>
          </p:cNvPr>
          <p:cNvSpPr txBox="1"/>
          <p:nvPr/>
        </p:nvSpPr>
        <p:spPr>
          <a:xfrm>
            <a:off x="0" y="1700808"/>
            <a:ext cx="4919662" cy="4381649"/>
          </a:xfrm>
          <a:prstGeom prst="rect">
            <a:avLst/>
          </a:prstGeom>
          <a:noFill/>
        </p:spPr>
        <p:txBody>
          <a:bodyPr wrap="square">
            <a:spAutoFit/>
          </a:bodyPr>
          <a:lstStyle/>
          <a:p>
            <a:pPr marL="457200" indent="-457200">
              <a:lnSpc>
                <a:spcPct val="150000"/>
              </a:lnSpc>
              <a:buFont typeface="Wingdings" panose="05000000000000000000" pitchFamily="2" charset="2"/>
              <a:buChar char="n"/>
            </a:pPr>
            <a:r>
              <a:rPr lang="zh-CN" altLang="en-US" sz="2700" b="1" dirty="0">
                <a:latin typeface="微软雅黑" panose="020B0503020204020204" pitchFamily="34" charset="-122"/>
                <a:ea typeface="微软雅黑" panose="020B0503020204020204" pitchFamily="34" charset="-122"/>
              </a:rPr>
              <a:t>定义：</a:t>
            </a:r>
            <a:r>
              <a:rPr lang="zh-CN" altLang="en-US" sz="2700" dirty="0">
                <a:latin typeface="微软雅黑" panose="020B0503020204020204" pitchFamily="34" charset="-122"/>
                <a:ea typeface="微软雅黑" panose="020B0503020204020204" pitchFamily="34" charset="-122"/>
              </a:rPr>
              <a:t>由</a:t>
            </a:r>
            <a:r>
              <a:rPr lang="zh-CN" altLang="en-US" sz="2700" dirty="0">
                <a:solidFill>
                  <a:schemeClr val="bg2">
                    <a:lumMod val="50000"/>
                  </a:schemeClr>
                </a:solidFill>
                <a:latin typeface="微软雅黑" panose="020B0503020204020204" pitchFamily="34" charset="-122"/>
                <a:ea typeface="微软雅黑" panose="020B0503020204020204" pitchFamily="34" charset="-122"/>
              </a:rPr>
              <a:t>数据处理中心</a:t>
            </a:r>
            <a:r>
              <a:rPr lang="zh-CN" altLang="en-US" sz="2700" dirty="0">
                <a:latin typeface="微软雅黑" panose="020B0503020204020204" pitchFamily="34" charset="-122"/>
                <a:ea typeface="微软雅黑" panose="020B0503020204020204" pitchFamily="34" charset="-122"/>
              </a:rPr>
              <a:t>对覆盖在一定范围内</a:t>
            </a:r>
            <a:r>
              <a:rPr lang="zh-CN" altLang="en-US" sz="2700" b="1" dirty="0">
                <a:solidFill>
                  <a:schemeClr val="bg2">
                    <a:lumMod val="50000"/>
                  </a:schemeClr>
                </a:solidFill>
                <a:latin typeface="微软雅黑" panose="020B0503020204020204" pitchFamily="34" charset="-122"/>
                <a:ea typeface="微软雅黑" panose="020B0503020204020204" pitchFamily="34" charset="-122"/>
              </a:rPr>
              <a:t>多个参考站</a:t>
            </a:r>
            <a:r>
              <a:rPr lang="zh-CN" altLang="en-US" sz="2700" dirty="0">
                <a:latin typeface="微软雅黑" panose="020B0503020204020204" pitchFamily="34" charset="-122"/>
                <a:ea typeface="微软雅黑" panose="020B0503020204020204" pitchFamily="34" charset="-122"/>
              </a:rPr>
              <a:t>的同步观测数据进行处理，生成</a:t>
            </a:r>
            <a:r>
              <a:rPr lang="zh-CN" altLang="en-US" sz="2700" dirty="0">
                <a:solidFill>
                  <a:schemeClr val="bg2">
                    <a:lumMod val="50000"/>
                  </a:schemeClr>
                </a:solidFill>
                <a:latin typeface="微软雅黑" panose="020B0503020204020204" pitchFamily="34" charset="-122"/>
                <a:ea typeface="微软雅黑" panose="020B0503020204020204" pitchFamily="34" charset="-122"/>
              </a:rPr>
              <a:t>差分数据</a:t>
            </a:r>
            <a:r>
              <a:rPr lang="zh-CN" altLang="en-US" sz="2700" dirty="0">
                <a:latin typeface="微软雅黑" panose="020B0503020204020204" pitchFamily="34" charset="-122"/>
                <a:ea typeface="微软雅黑" panose="020B0503020204020204" pitchFamily="34" charset="-122"/>
              </a:rPr>
              <a:t>并通过</a:t>
            </a:r>
            <a:r>
              <a:rPr lang="zh-CN" altLang="en-US" sz="2700" dirty="0">
                <a:solidFill>
                  <a:schemeClr val="bg2">
                    <a:lumMod val="50000"/>
                  </a:schemeClr>
                </a:solidFill>
                <a:latin typeface="微软雅黑" panose="020B0503020204020204" pitchFamily="34" charset="-122"/>
                <a:ea typeface="微软雅黑" panose="020B0503020204020204" pitchFamily="34" charset="-122"/>
              </a:rPr>
              <a:t>网络播发 </a:t>
            </a:r>
            <a:r>
              <a:rPr lang="zh-CN" altLang="en-US" sz="2700" dirty="0">
                <a:latin typeface="微软雅黑" panose="020B0503020204020204" pitchFamily="34" charset="-122"/>
                <a:ea typeface="微软雅黑" panose="020B0503020204020204" pitchFamily="34" charset="-122"/>
              </a:rPr>
              <a:t>，该区域内的</a:t>
            </a:r>
            <a:r>
              <a:rPr lang="zh-CN" altLang="en-US" sz="2700" dirty="0">
                <a:solidFill>
                  <a:schemeClr val="bg2">
                    <a:lumMod val="50000"/>
                  </a:schemeClr>
                </a:solidFill>
                <a:latin typeface="微软雅黑" panose="020B0503020204020204" pitchFamily="34" charset="-122"/>
                <a:ea typeface="微软雅黑" panose="020B0503020204020204" pitchFamily="34" charset="-122"/>
              </a:rPr>
              <a:t>流动站</a:t>
            </a:r>
            <a:r>
              <a:rPr lang="zh-CN" altLang="en-US" sz="2700" dirty="0">
                <a:latin typeface="微软雅黑" panose="020B0503020204020204" pitchFamily="34" charset="-122"/>
                <a:ea typeface="微软雅黑" panose="020B0503020204020204" pitchFamily="34" charset="-122"/>
              </a:rPr>
              <a:t>接收卫星信号和差分信号，实现 </a:t>
            </a:r>
            <a:r>
              <a:rPr lang="en-US" altLang="zh-CN" sz="2700" dirty="0">
                <a:latin typeface="微软雅黑" panose="020B0503020204020204" pitchFamily="34" charset="-122"/>
                <a:ea typeface="微软雅黑" panose="020B0503020204020204" pitchFamily="34" charset="-122"/>
              </a:rPr>
              <a:t>RTK </a:t>
            </a:r>
            <a:r>
              <a:rPr lang="zh-CN" altLang="en-US" sz="2700" dirty="0">
                <a:latin typeface="微软雅黑" panose="020B0503020204020204" pitchFamily="34" charset="-122"/>
                <a:ea typeface="微软雅黑" panose="020B0503020204020204" pitchFamily="34" charset="-122"/>
              </a:rPr>
              <a:t>定位的技术。</a:t>
            </a:r>
          </a:p>
        </p:txBody>
      </p:sp>
      <p:pic>
        <p:nvPicPr>
          <p:cNvPr id="6" name="Picture 4">
            <a:extLst>
              <a:ext uri="{FF2B5EF4-FFF2-40B4-BE49-F238E27FC236}">
                <a16:creationId xmlns:a16="http://schemas.microsoft.com/office/drawing/2014/main" id="{FE9A4EFE-FD21-4D6D-92FB-E6BC66DE8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662" y="1412776"/>
            <a:ext cx="7272338"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a:extLst>
              <a:ext uri="{FF2B5EF4-FFF2-40B4-BE49-F238E27FC236}">
                <a16:creationId xmlns:a16="http://schemas.microsoft.com/office/drawing/2014/main" id="{6E691954-7865-492E-B524-1AAA8E19993A}"/>
              </a:ext>
            </a:extLst>
          </p:cNvPr>
          <p:cNvSpPr txBox="1"/>
          <p:nvPr/>
        </p:nvSpPr>
        <p:spPr>
          <a:xfrm>
            <a:off x="5015880" y="4509120"/>
            <a:ext cx="1008112" cy="369332"/>
          </a:xfrm>
          <a:prstGeom prst="rect">
            <a:avLst/>
          </a:prstGeom>
          <a:noFill/>
        </p:spPr>
        <p:txBody>
          <a:bodyPr wrap="square">
            <a:spAutoFit/>
          </a:bodyPr>
          <a:lstStyle/>
          <a:p>
            <a:pPr algn="ctr"/>
            <a:r>
              <a:rPr lang="zh-CN" altLang="en-US" sz="1800" dirty="0">
                <a:solidFill>
                  <a:schemeClr val="bg1">
                    <a:lumMod val="60000"/>
                    <a:lumOff val="40000"/>
                  </a:schemeClr>
                </a:solidFill>
                <a:latin typeface="微软雅黑" panose="020B0503020204020204" pitchFamily="34" charset="-122"/>
                <a:ea typeface="微软雅黑" panose="020B0503020204020204" pitchFamily="34" charset="-122"/>
              </a:rPr>
              <a:t>参考站</a:t>
            </a:r>
            <a:endParaRPr lang="zh-CN" altLang="en-US" dirty="0">
              <a:solidFill>
                <a:schemeClr val="bg1">
                  <a:lumMod val="60000"/>
                  <a:lumOff val="40000"/>
                </a:schemeClr>
              </a:solidFill>
            </a:endParaRPr>
          </a:p>
        </p:txBody>
      </p:sp>
      <p:sp>
        <p:nvSpPr>
          <p:cNvPr id="10" name="文本框 9">
            <a:extLst>
              <a:ext uri="{FF2B5EF4-FFF2-40B4-BE49-F238E27FC236}">
                <a16:creationId xmlns:a16="http://schemas.microsoft.com/office/drawing/2014/main" id="{907A61C4-F309-4573-AC06-DD338544A334}"/>
              </a:ext>
            </a:extLst>
          </p:cNvPr>
          <p:cNvSpPr txBox="1"/>
          <p:nvPr/>
        </p:nvSpPr>
        <p:spPr>
          <a:xfrm>
            <a:off x="6528048" y="1844824"/>
            <a:ext cx="1008112" cy="369332"/>
          </a:xfrm>
          <a:prstGeom prst="rect">
            <a:avLst/>
          </a:prstGeom>
          <a:noFill/>
        </p:spPr>
        <p:txBody>
          <a:bodyPr wrap="square">
            <a:spAutoFit/>
          </a:bodyPr>
          <a:lstStyle/>
          <a:p>
            <a:pPr algn="ctr"/>
            <a:r>
              <a:rPr lang="zh-CN" altLang="en-US" sz="1800" dirty="0">
                <a:solidFill>
                  <a:schemeClr val="bg1">
                    <a:lumMod val="60000"/>
                    <a:lumOff val="40000"/>
                  </a:schemeClr>
                </a:solidFill>
                <a:latin typeface="微软雅黑" panose="020B0503020204020204" pitchFamily="34" charset="-122"/>
                <a:ea typeface="微软雅黑" panose="020B0503020204020204" pitchFamily="34" charset="-122"/>
              </a:rPr>
              <a:t>参考站</a:t>
            </a:r>
            <a:endParaRPr lang="zh-CN" altLang="en-US" dirty="0">
              <a:solidFill>
                <a:schemeClr val="bg1">
                  <a:lumMod val="60000"/>
                  <a:lumOff val="40000"/>
                </a:schemeClr>
              </a:solidFill>
            </a:endParaRPr>
          </a:p>
        </p:txBody>
      </p:sp>
      <p:sp>
        <p:nvSpPr>
          <p:cNvPr id="11" name="文本框 10">
            <a:extLst>
              <a:ext uri="{FF2B5EF4-FFF2-40B4-BE49-F238E27FC236}">
                <a16:creationId xmlns:a16="http://schemas.microsoft.com/office/drawing/2014/main" id="{FEA8B97E-BC7C-4358-A1D6-56C07C6BD889}"/>
              </a:ext>
            </a:extLst>
          </p:cNvPr>
          <p:cNvSpPr txBox="1"/>
          <p:nvPr/>
        </p:nvSpPr>
        <p:spPr>
          <a:xfrm>
            <a:off x="10920536" y="1660158"/>
            <a:ext cx="1008112" cy="369332"/>
          </a:xfrm>
          <a:prstGeom prst="rect">
            <a:avLst/>
          </a:prstGeom>
          <a:noFill/>
        </p:spPr>
        <p:txBody>
          <a:bodyPr wrap="square">
            <a:spAutoFit/>
          </a:bodyPr>
          <a:lstStyle/>
          <a:p>
            <a:pPr algn="ctr"/>
            <a:r>
              <a:rPr lang="zh-CN" altLang="en-US" sz="1800" dirty="0">
                <a:solidFill>
                  <a:schemeClr val="bg1">
                    <a:lumMod val="60000"/>
                    <a:lumOff val="40000"/>
                  </a:schemeClr>
                </a:solidFill>
                <a:latin typeface="微软雅黑" panose="020B0503020204020204" pitchFamily="34" charset="-122"/>
                <a:ea typeface="微软雅黑" panose="020B0503020204020204" pitchFamily="34" charset="-122"/>
              </a:rPr>
              <a:t>参考站</a:t>
            </a:r>
            <a:endParaRPr lang="zh-CN" altLang="en-US" dirty="0">
              <a:solidFill>
                <a:schemeClr val="bg1">
                  <a:lumMod val="60000"/>
                  <a:lumOff val="40000"/>
                </a:schemeClr>
              </a:solidFill>
            </a:endParaRPr>
          </a:p>
        </p:txBody>
      </p:sp>
      <p:sp>
        <p:nvSpPr>
          <p:cNvPr id="12" name="文本框 11">
            <a:extLst>
              <a:ext uri="{FF2B5EF4-FFF2-40B4-BE49-F238E27FC236}">
                <a16:creationId xmlns:a16="http://schemas.microsoft.com/office/drawing/2014/main" id="{5164D993-B64D-4813-B05A-5F8C0B0389F6}"/>
              </a:ext>
            </a:extLst>
          </p:cNvPr>
          <p:cNvSpPr txBox="1"/>
          <p:nvPr/>
        </p:nvSpPr>
        <p:spPr>
          <a:xfrm>
            <a:off x="8400256" y="2348880"/>
            <a:ext cx="1152128" cy="923330"/>
          </a:xfrm>
          <a:prstGeom prst="rect">
            <a:avLst/>
          </a:prstGeom>
          <a:noFill/>
        </p:spPr>
        <p:txBody>
          <a:bodyPr wrap="square">
            <a:spAutoFit/>
          </a:bodyPr>
          <a:lstStyle/>
          <a:p>
            <a:pPr algn="ctr"/>
            <a:r>
              <a:rPr lang="zh-CN" altLang="en-US" sz="1800" dirty="0">
                <a:solidFill>
                  <a:schemeClr val="bg1">
                    <a:lumMod val="60000"/>
                    <a:lumOff val="40000"/>
                  </a:schemeClr>
                </a:solidFill>
                <a:latin typeface="微软雅黑" panose="020B0503020204020204" pitchFamily="34" charset="-122"/>
                <a:ea typeface="微软雅黑" panose="020B0503020204020204" pitchFamily="34" charset="-122"/>
              </a:rPr>
              <a:t>数据处理与播发中心</a:t>
            </a:r>
            <a:endParaRPr lang="zh-CN" altLang="en-US" dirty="0">
              <a:solidFill>
                <a:schemeClr val="bg1">
                  <a:lumMod val="60000"/>
                  <a:lumOff val="4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AE86CF51-A1E2-46EF-8B43-7A670BD29129}"/>
              </a:ext>
            </a:extLst>
          </p:cNvPr>
          <p:cNvSpPr>
            <a:spLocks noGrp="1" noChangeArrowheads="1"/>
          </p:cNvSpPr>
          <p:nvPr>
            <p:ph type="title"/>
          </p:nvPr>
        </p:nvSpPr>
        <p:spPr>
          <a:xfrm>
            <a:off x="1919536" y="117475"/>
            <a:ext cx="9662864" cy="1150938"/>
          </a:xfrm>
        </p:spPr>
        <p:txBody>
          <a:bodyPr/>
          <a:lstStyle/>
          <a:p>
            <a:pPr eaLnBrk="1" hangingPunct="1"/>
            <a:r>
              <a:rPr lang="zh-CN" altLang="en-US" dirty="0"/>
              <a:t>差分</a:t>
            </a:r>
            <a:r>
              <a:rPr lang="en-US" altLang="zh-CN" dirty="0"/>
              <a:t>GNSS--</a:t>
            </a:r>
            <a:r>
              <a:rPr lang="zh-CN" altLang="en-US" dirty="0"/>
              <a:t>网络</a:t>
            </a:r>
            <a:r>
              <a:rPr lang="en-US" altLang="zh-CN" dirty="0"/>
              <a:t>RTK</a:t>
            </a:r>
            <a:r>
              <a:rPr lang="zh-CN" altLang="en-US" dirty="0"/>
              <a:t>（</a:t>
            </a:r>
            <a:r>
              <a:rPr lang="en-US" altLang="zh-CN" dirty="0"/>
              <a:t>network RTK</a:t>
            </a:r>
            <a:r>
              <a:rPr lang="zh-CN" altLang="en-US" dirty="0"/>
              <a:t>）</a:t>
            </a:r>
            <a:endParaRPr lang="en-US" altLang="zh-CN" dirty="0"/>
          </a:p>
        </p:txBody>
      </p:sp>
      <p:sp>
        <p:nvSpPr>
          <p:cNvPr id="5" name="文本框 4">
            <a:extLst>
              <a:ext uri="{FF2B5EF4-FFF2-40B4-BE49-F238E27FC236}">
                <a16:creationId xmlns:a16="http://schemas.microsoft.com/office/drawing/2014/main" id="{6F5C9278-5002-4E19-A95F-4D39E690A2FB}"/>
              </a:ext>
            </a:extLst>
          </p:cNvPr>
          <p:cNvSpPr txBox="1"/>
          <p:nvPr/>
        </p:nvSpPr>
        <p:spPr>
          <a:xfrm>
            <a:off x="0" y="1325385"/>
            <a:ext cx="4919662" cy="642163"/>
          </a:xfrm>
          <a:prstGeom prst="rect">
            <a:avLst/>
          </a:prstGeom>
          <a:noFill/>
        </p:spPr>
        <p:txBody>
          <a:bodyPr wrap="square">
            <a:spAutoFit/>
          </a:bodyPr>
          <a:lstStyle/>
          <a:p>
            <a:pPr marL="457200" indent="-457200">
              <a:lnSpc>
                <a:spcPct val="150000"/>
              </a:lnSpc>
              <a:buFont typeface="Wingdings" panose="05000000000000000000" pitchFamily="2" charset="2"/>
              <a:buChar char="n"/>
            </a:pPr>
            <a:r>
              <a:rPr lang="zh-CN" altLang="en-US" sz="2700" b="1" dirty="0">
                <a:latin typeface="微软雅黑" panose="020B0503020204020204" pitchFamily="34" charset="-122"/>
                <a:ea typeface="微软雅黑" panose="020B0503020204020204" pitchFamily="34" charset="-122"/>
              </a:rPr>
              <a:t>系统组成：</a:t>
            </a:r>
            <a:endParaRPr lang="zh-CN" altLang="en-US" sz="27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181C8FAF-7185-4CC8-9CE5-6F8C2F219E27}"/>
              </a:ext>
            </a:extLst>
          </p:cNvPr>
          <p:cNvGrpSpPr/>
          <p:nvPr/>
        </p:nvGrpSpPr>
        <p:grpSpPr>
          <a:xfrm>
            <a:off x="5434432" y="1628800"/>
            <a:ext cx="6757567" cy="4959226"/>
            <a:chOff x="4919662" y="1412776"/>
            <a:chExt cx="7272338" cy="5175250"/>
          </a:xfrm>
        </p:grpSpPr>
        <p:pic>
          <p:nvPicPr>
            <p:cNvPr id="6" name="Picture 4">
              <a:extLst>
                <a:ext uri="{FF2B5EF4-FFF2-40B4-BE49-F238E27FC236}">
                  <a16:creationId xmlns:a16="http://schemas.microsoft.com/office/drawing/2014/main" id="{FE9A4EFE-FD21-4D6D-92FB-E6BC66DE8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662" y="1412776"/>
              <a:ext cx="7272338"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a:extLst>
                <a:ext uri="{FF2B5EF4-FFF2-40B4-BE49-F238E27FC236}">
                  <a16:creationId xmlns:a16="http://schemas.microsoft.com/office/drawing/2014/main" id="{6E691954-7865-492E-B524-1AAA8E19993A}"/>
                </a:ext>
              </a:extLst>
            </p:cNvPr>
            <p:cNvSpPr txBox="1"/>
            <p:nvPr/>
          </p:nvSpPr>
          <p:spPr>
            <a:xfrm>
              <a:off x="5015880" y="4509120"/>
              <a:ext cx="1008112" cy="369332"/>
            </a:xfrm>
            <a:prstGeom prst="rect">
              <a:avLst/>
            </a:prstGeom>
            <a:noFill/>
          </p:spPr>
          <p:txBody>
            <a:bodyPr wrap="square">
              <a:spAutoFit/>
            </a:bodyPr>
            <a:lstStyle/>
            <a:p>
              <a:pPr algn="ctr"/>
              <a:r>
                <a:rPr lang="zh-CN" altLang="en-US" sz="1800" dirty="0">
                  <a:solidFill>
                    <a:schemeClr val="bg1">
                      <a:lumMod val="60000"/>
                      <a:lumOff val="40000"/>
                    </a:schemeClr>
                  </a:solidFill>
                  <a:latin typeface="微软雅黑" panose="020B0503020204020204" pitchFamily="34" charset="-122"/>
                  <a:ea typeface="微软雅黑" panose="020B0503020204020204" pitchFamily="34" charset="-122"/>
                </a:rPr>
                <a:t>参考站</a:t>
              </a:r>
              <a:endParaRPr lang="zh-CN" altLang="en-US" dirty="0">
                <a:solidFill>
                  <a:schemeClr val="bg1">
                    <a:lumMod val="60000"/>
                    <a:lumOff val="40000"/>
                  </a:schemeClr>
                </a:solidFill>
              </a:endParaRPr>
            </a:p>
          </p:txBody>
        </p:sp>
        <p:sp>
          <p:nvSpPr>
            <p:cNvPr id="10" name="文本框 9">
              <a:extLst>
                <a:ext uri="{FF2B5EF4-FFF2-40B4-BE49-F238E27FC236}">
                  <a16:creationId xmlns:a16="http://schemas.microsoft.com/office/drawing/2014/main" id="{907A61C4-F309-4573-AC06-DD338544A334}"/>
                </a:ext>
              </a:extLst>
            </p:cNvPr>
            <p:cNvSpPr txBox="1"/>
            <p:nvPr/>
          </p:nvSpPr>
          <p:spPr>
            <a:xfrm>
              <a:off x="6528048" y="1844824"/>
              <a:ext cx="1008112" cy="369332"/>
            </a:xfrm>
            <a:prstGeom prst="rect">
              <a:avLst/>
            </a:prstGeom>
            <a:noFill/>
          </p:spPr>
          <p:txBody>
            <a:bodyPr wrap="square">
              <a:spAutoFit/>
            </a:bodyPr>
            <a:lstStyle/>
            <a:p>
              <a:pPr algn="ctr"/>
              <a:r>
                <a:rPr lang="zh-CN" altLang="en-US" sz="1800" dirty="0">
                  <a:solidFill>
                    <a:schemeClr val="bg1">
                      <a:lumMod val="60000"/>
                      <a:lumOff val="40000"/>
                    </a:schemeClr>
                  </a:solidFill>
                  <a:latin typeface="微软雅黑" panose="020B0503020204020204" pitchFamily="34" charset="-122"/>
                  <a:ea typeface="微软雅黑" panose="020B0503020204020204" pitchFamily="34" charset="-122"/>
                </a:rPr>
                <a:t>参考站</a:t>
              </a:r>
              <a:endParaRPr lang="zh-CN" altLang="en-US" dirty="0">
                <a:solidFill>
                  <a:schemeClr val="bg1">
                    <a:lumMod val="60000"/>
                    <a:lumOff val="40000"/>
                  </a:schemeClr>
                </a:solidFill>
              </a:endParaRPr>
            </a:p>
          </p:txBody>
        </p:sp>
        <p:sp>
          <p:nvSpPr>
            <p:cNvPr id="11" name="文本框 10">
              <a:extLst>
                <a:ext uri="{FF2B5EF4-FFF2-40B4-BE49-F238E27FC236}">
                  <a16:creationId xmlns:a16="http://schemas.microsoft.com/office/drawing/2014/main" id="{FEA8B97E-BC7C-4358-A1D6-56C07C6BD889}"/>
                </a:ext>
              </a:extLst>
            </p:cNvPr>
            <p:cNvSpPr txBox="1"/>
            <p:nvPr/>
          </p:nvSpPr>
          <p:spPr>
            <a:xfrm>
              <a:off x="10920536" y="1660158"/>
              <a:ext cx="1008112" cy="369332"/>
            </a:xfrm>
            <a:prstGeom prst="rect">
              <a:avLst/>
            </a:prstGeom>
            <a:noFill/>
          </p:spPr>
          <p:txBody>
            <a:bodyPr wrap="square">
              <a:spAutoFit/>
            </a:bodyPr>
            <a:lstStyle/>
            <a:p>
              <a:pPr algn="ctr"/>
              <a:r>
                <a:rPr lang="zh-CN" altLang="en-US" sz="1800" dirty="0">
                  <a:solidFill>
                    <a:schemeClr val="bg1">
                      <a:lumMod val="60000"/>
                      <a:lumOff val="40000"/>
                    </a:schemeClr>
                  </a:solidFill>
                  <a:latin typeface="微软雅黑" panose="020B0503020204020204" pitchFamily="34" charset="-122"/>
                  <a:ea typeface="微软雅黑" panose="020B0503020204020204" pitchFamily="34" charset="-122"/>
                </a:rPr>
                <a:t>参考站</a:t>
              </a:r>
              <a:endParaRPr lang="zh-CN" altLang="en-US" dirty="0">
                <a:solidFill>
                  <a:schemeClr val="bg1">
                    <a:lumMod val="60000"/>
                    <a:lumOff val="40000"/>
                  </a:schemeClr>
                </a:solidFill>
              </a:endParaRPr>
            </a:p>
          </p:txBody>
        </p:sp>
        <p:sp>
          <p:nvSpPr>
            <p:cNvPr id="12" name="文本框 11">
              <a:extLst>
                <a:ext uri="{FF2B5EF4-FFF2-40B4-BE49-F238E27FC236}">
                  <a16:creationId xmlns:a16="http://schemas.microsoft.com/office/drawing/2014/main" id="{5164D993-B64D-4813-B05A-5F8C0B0389F6}"/>
                </a:ext>
              </a:extLst>
            </p:cNvPr>
            <p:cNvSpPr txBox="1"/>
            <p:nvPr/>
          </p:nvSpPr>
          <p:spPr>
            <a:xfrm>
              <a:off x="8400256" y="2348880"/>
              <a:ext cx="1008112" cy="646331"/>
            </a:xfrm>
            <a:prstGeom prst="rect">
              <a:avLst/>
            </a:prstGeom>
            <a:noFill/>
          </p:spPr>
          <p:txBody>
            <a:bodyPr wrap="square">
              <a:spAutoFit/>
            </a:bodyPr>
            <a:lstStyle/>
            <a:p>
              <a:pPr algn="ctr"/>
              <a:r>
                <a:rPr lang="zh-CN" altLang="en-US" sz="1800" dirty="0">
                  <a:solidFill>
                    <a:schemeClr val="bg1">
                      <a:lumMod val="60000"/>
                      <a:lumOff val="40000"/>
                    </a:schemeClr>
                  </a:solidFill>
                  <a:latin typeface="微软雅黑" panose="020B0503020204020204" pitchFamily="34" charset="-122"/>
                  <a:ea typeface="微软雅黑" panose="020B0503020204020204" pitchFamily="34" charset="-122"/>
                </a:rPr>
                <a:t>数据处理中心</a:t>
              </a:r>
              <a:endParaRPr lang="zh-CN" altLang="en-US" dirty="0">
                <a:solidFill>
                  <a:schemeClr val="bg1">
                    <a:lumMod val="60000"/>
                    <a:lumOff val="40000"/>
                  </a:schemeClr>
                </a:solidFill>
              </a:endParaRPr>
            </a:p>
          </p:txBody>
        </p:sp>
      </p:grpSp>
      <p:sp>
        <p:nvSpPr>
          <p:cNvPr id="13" name="文本框 12">
            <a:extLst>
              <a:ext uri="{FF2B5EF4-FFF2-40B4-BE49-F238E27FC236}">
                <a16:creationId xmlns:a16="http://schemas.microsoft.com/office/drawing/2014/main" id="{969C1347-D059-4B52-9EF0-5D6FEDAB98BF}"/>
              </a:ext>
            </a:extLst>
          </p:cNvPr>
          <p:cNvSpPr txBox="1"/>
          <p:nvPr/>
        </p:nvSpPr>
        <p:spPr>
          <a:xfrm>
            <a:off x="-471685" y="1896068"/>
            <a:ext cx="6148754" cy="4801314"/>
          </a:xfrm>
          <a:prstGeom prst="rect">
            <a:avLst/>
          </a:prstGeom>
          <a:noFill/>
        </p:spPr>
        <p:txBody>
          <a:bodyPr wrap="square">
            <a:spAutoFit/>
          </a:bodyPr>
          <a:lstStyle/>
          <a:p>
            <a:pPr marL="971550" lvl="1" indent="-514350">
              <a:buFont typeface="+mj-ea"/>
              <a:buAutoNum type="circleNumDbPlain"/>
            </a:pPr>
            <a:r>
              <a:rPr lang="zh-CN" altLang="en-US" sz="2800" b="1" dirty="0">
                <a:solidFill>
                  <a:srgbClr val="FFFF00"/>
                </a:solidFill>
              </a:rPr>
              <a:t>基准站网</a:t>
            </a:r>
          </a:p>
          <a:p>
            <a:pPr marL="1257300" lvl="2" indent="-342900">
              <a:buFont typeface="Wingdings" panose="05000000000000000000" pitchFamily="2" charset="2"/>
              <a:buChar char="Ø"/>
            </a:pPr>
            <a:r>
              <a:rPr lang="zh-CN" altLang="en-US" sz="2400" dirty="0"/>
              <a:t>至少有</a:t>
            </a:r>
            <a:r>
              <a:rPr lang="en-US" altLang="zh-CN" sz="2400" b="1" dirty="0"/>
              <a:t>3</a:t>
            </a:r>
            <a:r>
              <a:rPr lang="zh-CN" altLang="en-US" sz="2400" b="1" dirty="0"/>
              <a:t>个基准站</a:t>
            </a:r>
            <a:r>
              <a:rPr lang="en-US" altLang="zh-CN" sz="2400" b="1" dirty="0"/>
              <a:t>(</a:t>
            </a:r>
            <a:r>
              <a:rPr lang="zh-CN" altLang="en-US" sz="2400" dirty="0"/>
              <a:t>配备</a:t>
            </a:r>
            <a:r>
              <a:rPr lang="zh-CN" altLang="en-US" sz="2400" b="1" dirty="0"/>
              <a:t>全波长</a:t>
            </a:r>
            <a:r>
              <a:rPr lang="zh-CN" altLang="en-US" sz="2400" dirty="0"/>
              <a:t>的</a:t>
            </a:r>
            <a:r>
              <a:rPr lang="zh-CN" altLang="en-US" sz="2400" b="1" dirty="0"/>
              <a:t>双频</a:t>
            </a:r>
            <a:r>
              <a:rPr lang="en-US" altLang="zh-CN" sz="2400" b="1" dirty="0"/>
              <a:t>GPS</a:t>
            </a:r>
            <a:r>
              <a:rPr lang="zh-CN" altLang="en-US" sz="2400" b="1" dirty="0"/>
              <a:t>接收机</a:t>
            </a:r>
            <a:r>
              <a:rPr lang="en-US" altLang="zh-CN" sz="2400" b="1" dirty="0"/>
              <a:t>)</a:t>
            </a:r>
            <a:endParaRPr lang="zh-CN" altLang="en-US" sz="2400" b="1" dirty="0"/>
          </a:p>
          <a:p>
            <a:pPr marL="1257300" lvl="2" indent="-342900">
              <a:buFont typeface="Wingdings" panose="05000000000000000000" pitchFamily="2" charset="2"/>
              <a:buChar char="Ø"/>
            </a:pPr>
            <a:r>
              <a:rPr lang="zh-CN" altLang="en-US" sz="2400" dirty="0"/>
              <a:t>数据</a:t>
            </a:r>
            <a:r>
              <a:rPr lang="zh-CN" altLang="en-US" sz="2400" b="1" dirty="0"/>
              <a:t>传输设备</a:t>
            </a:r>
            <a:r>
              <a:rPr lang="zh-CN" altLang="en-US" sz="2400" dirty="0"/>
              <a:t>及气象仪器</a:t>
            </a:r>
          </a:p>
          <a:p>
            <a:pPr marL="971550" lvl="1" indent="-514350">
              <a:spcBef>
                <a:spcPts val="1200"/>
              </a:spcBef>
              <a:buFont typeface="+mj-ea"/>
              <a:buAutoNum type="circleNumDbPlain"/>
            </a:pPr>
            <a:r>
              <a:rPr lang="zh-CN" altLang="en-US" sz="2800" b="1" dirty="0">
                <a:solidFill>
                  <a:srgbClr val="FFFF00"/>
                </a:solidFill>
              </a:rPr>
              <a:t>数据处理与播放中心</a:t>
            </a:r>
          </a:p>
          <a:p>
            <a:pPr marL="1257300" lvl="2" indent="-342900">
              <a:buFont typeface="Wingdings" panose="05000000000000000000" pitchFamily="2" charset="2"/>
              <a:buChar char="Ø"/>
            </a:pPr>
            <a:r>
              <a:rPr lang="zh-CN" altLang="en-US" sz="2400" dirty="0"/>
              <a:t>观测资料</a:t>
            </a:r>
            <a:r>
              <a:rPr lang="zh-CN" altLang="en-US" sz="2400" b="1" dirty="0"/>
              <a:t>处理和质量分析</a:t>
            </a:r>
          </a:p>
          <a:p>
            <a:pPr marL="1257300" lvl="2" indent="-342900">
              <a:buFont typeface="Wingdings" panose="05000000000000000000" pitchFamily="2" charset="2"/>
              <a:buChar char="Ø"/>
            </a:pPr>
            <a:r>
              <a:rPr lang="zh-CN" altLang="en-US" sz="2400" dirty="0"/>
              <a:t>进行</a:t>
            </a:r>
            <a:r>
              <a:rPr lang="zh-CN" altLang="en-US" sz="2400" b="1" dirty="0"/>
              <a:t>统一解算</a:t>
            </a:r>
          </a:p>
          <a:p>
            <a:pPr marL="1257300" lvl="2" indent="-342900">
              <a:buFont typeface="Wingdings" panose="05000000000000000000" pitchFamily="2" charset="2"/>
              <a:buChar char="Ø"/>
            </a:pPr>
            <a:r>
              <a:rPr lang="zh-CN" altLang="en-US" sz="2400" dirty="0"/>
              <a:t>实时</a:t>
            </a:r>
            <a:r>
              <a:rPr lang="zh-CN" altLang="en-US" sz="2400" b="1" dirty="0"/>
              <a:t>估计网内各种系统残差</a:t>
            </a:r>
            <a:r>
              <a:rPr lang="zh-CN" altLang="en-US" sz="2400" dirty="0"/>
              <a:t>，建立模型</a:t>
            </a:r>
          </a:p>
          <a:p>
            <a:pPr marL="1257300" lvl="2" indent="-342900">
              <a:buFont typeface="Wingdings" panose="05000000000000000000" pitchFamily="2" charset="2"/>
              <a:buChar char="Ø"/>
            </a:pPr>
            <a:r>
              <a:rPr lang="zh-CN" altLang="en-US" sz="2400" dirty="0"/>
              <a:t>由</a:t>
            </a:r>
            <a:r>
              <a:rPr lang="zh-CN" altLang="en-US" sz="2400" b="1" dirty="0"/>
              <a:t>数据播发中心播发</a:t>
            </a:r>
            <a:endParaRPr lang="en-US" altLang="zh-CN" sz="2400" b="1" dirty="0"/>
          </a:p>
          <a:p>
            <a:pPr marL="914400" lvl="1" indent="-457200">
              <a:buFont typeface="+mj-ea"/>
              <a:buAutoNum type="circleNumDbPlain"/>
            </a:pPr>
            <a:r>
              <a:rPr lang="zh-CN" altLang="en-US" sz="2400" b="1" dirty="0">
                <a:solidFill>
                  <a:srgbClr val="FFFF00"/>
                </a:solidFill>
              </a:rPr>
              <a:t>数据通信链路</a:t>
            </a:r>
          </a:p>
          <a:p>
            <a:pPr marL="914400" lvl="1" indent="-457200">
              <a:buFont typeface="+mj-ea"/>
              <a:buAutoNum type="circleNumDbPlain"/>
            </a:pPr>
            <a:r>
              <a:rPr lang="zh-CN" altLang="en-US" sz="2400" b="1" dirty="0">
                <a:solidFill>
                  <a:srgbClr val="FFFF00"/>
                </a:solidFill>
              </a:rPr>
              <a:t>用户</a:t>
            </a:r>
            <a:endParaRPr lang="en-US" altLang="zh-CN" sz="2400" b="1" dirty="0">
              <a:solidFill>
                <a:srgbClr val="FFFF00"/>
              </a:solidFill>
            </a:endParaRPr>
          </a:p>
        </p:txBody>
      </p:sp>
      <p:sp>
        <p:nvSpPr>
          <p:cNvPr id="14" name="文本框 13">
            <a:extLst>
              <a:ext uri="{FF2B5EF4-FFF2-40B4-BE49-F238E27FC236}">
                <a16:creationId xmlns:a16="http://schemas.microsoft.com/office/drawing/2014/main" id="{FDC1F0C9-A7DA-4B9F-8FE4-9C2049BE71C3}"/>
              </a:ext>
            </a:extLst>
          </p:cNvPr>
          <p:cNvSpPr txBox="1"/>
          <p:nvPr/>
        </p:nvSpPr>
        <p:spPr>
          <a:xfrm rot="20124767">
            <a:off x="7225259" y="3887440"/>
            <a:ext cx="2497230" cy="369332"/>
          </a:xfrm>
          <a:prstGeom prst="rect">
            <a:avLst/>
          </a:prstGeom>
          <a:noFill/>
        </p:spPr>
        <p:txBody>
          <a:bodyPr wrap="square">
            <a:spAutoFit/>
          </a:bodyPr>
          <a:lstStyle/>
          <a:p>
            <a:r>
              <a:rPr lang="zh-CN" altLang="en-US" dirty="0">
                <a:solidFill>
                  <a:schemeClr val="bg1">
                    <a:lumMod val="60000"/>
                    <a:lumOff val="40000"/>
                  </a:schemeClr>
                </a:solidFill>
                <a:latin typeface="等线" panose="02010600030101010101" pitchFamily="2" charset="-122"/>
                <a:ea typeface="等线" panose="02010600030101010101" pitchFamily="2" charset="-122"/>
              </a:rPr>
              <a:t>光纤、光缆数据通信线</a:t>
            </a:r>
          </a:p>
        </p:txBody>
      </p:sp>
      <p:sp>
        <p:nvSpPr>
          <p:cNvPr id="7" name="闪电形 6">
            <a:extLst>
              <a:ext uri="{FF2B5EF4-FFF2-40B4-BE49-F238E27FC236}">
                <a16:creationId xmlns:a16="http://schemas.microsoft.com/office/drawing/2014/main" id="{96753A2E-9A73-4B4E-BDC7-1E3421E7D554}"/>
              </a:ext>
            </a:extLst>
          </p:cNvPr>
          <p:cNvSpPr/>
          <p:nvPr/>
        </p:nvSpPr>
        <p:spPr bwMode="auto">
          <a:xfrm rot="19644469">
            <a:off x="10351914" y="2956450"/>
            <a:ext cx="336164" cy="856423"/>
          </a:xfrm>
          <a:prstGeom prst="lightningBol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015556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AE86CF51-A1E2-46EF-8B43-7A670BD29129}"/>
              </a:ext>
            </a:extLst>
          </p:cNvPr>
          <p:cNvSpPr>
            <a:spLocks noGrp="1" noChangeArrowheads="1"/>
          </p:cNvSpPr>
          <p:nvPr>
            <p:ph type="title"/>
          </p:nvPr>
        </p:nvSpPr>
        <p:spPr>
          <a:xfrm>
            <a:off x="1919536" y="117475"/>
            <a:ext cx="9662864" cy="1150938"/>
          </a:xfrm>
        </p:spPr>
        <p:txBody>
          <a:bodyPr/>
          <a:lstStyle/>
          <a:p>
            <a:pPr eaLnBrk="1" hangingPunct="1"/>
            <a:r>
              <a:rPr lang="zh-CN" altLang="en-US" dirty="0"/>
              <a:t>差分</a:t>
            </a:r>
            <a:r>
              <a:rPr lang="en-US" altLang="zh-CN" dirty="0"/>
              <a:t>GNSS--</a:t>
            </a:r>
            <a:r>
              <a:rPr lang="zh-CN" altLang="en-US" dirty="0"/>
              <a:t>网络</a:t>
            </a:r>
            <a:r>
              <a:rPr lang="en-US" altLang="zh-CN" dirty="0"/>
              <a:t>RTK</a:t>
            </a:r>
            <a:r>
              <a:rPr lang="zh-CN" altLang="en-US" dirty="0"/>
              <a:t>（</a:t>
            </a:r>
            <a:r>
              <a:rPr lang="en-US" altLang="zh-CN" dirty="0"/>
              <a:t>network RTK</a:t>
            </a:r>
            <a:r>
              <a:rPr lang="zh-CN" altLang="en-US" dirty="0"/>
              <a:t>）</a:t>
            </a:r>
            <a:endParaRPr lang="en-US" altLang="zh-CN" dirty="0"/>
          </a:p>
        </p:txBody>
      </p:sp>
      <p:sp>
        <p:nvSpPr>
          <p:cNvPr id="56323" name="Rectangle 3">
            <a:extLst>
              <a:ext uri="{FF2B5EF4-FFF2-40B4-BE49-F238E27FC236}">
                <a16:creationId xmlns:a16="http://schemas.microsoft.com/office/drawing/2014/main" id="{6D6C7F40-578B-486D-85D4-75F35BD4B139}"/>
              </a:ext>
            </a:extLst>
          </p:cNvPr>
          <p:cNvSpPr>
            <a:spLocks noGrp="1" noChangeArrowheads="1"/>
          </p:cNvSpPr>
          <p:nvPr>
            <p:ph type="body" idx="1"/>
          </p:nvPr>
        </p:nvSpPr>
        <p:spPr>
          <a:xfrm>
            <a:off x="335360" y="1523390"/>
            <a:ext cx="11665296" cy="4565785"/>
          </a:xfrm>
        </p:spPr>
        <p:txBody>
          <a:bodyPr/>
          <a:lstStyle/>
          <a:p>
            <a:pPr marL="363538" lvl="1" indent="-363538" eaLnBrk="1" hangingPunct="1">
              <a:spcAft>
                <a:spcPts val="1200"/>
              </a:spcAft>
            </a:pPr>
            <a:r>
              <a:rPr lang="zh-CN" altLang="en-US" sz="3000" dirty="0"/>
              <a:t>网络</a:t>
            </a:r>
            <a:r>
              <a:rPr lang="en-US" altLang="zh-CN" sz="3000" dirty="0"/>
              <a:t>RTK</a:t>
            </a:r>
            <a:r>
              <a:rPr lang="zh-CN" altLang="en-US" sz="3000" dirty="0"/>
              <a:t>技术</a:t>
            </a:r>
            <a:endParaRPr lang="en-US" altLang="zh-CN" sz="3000" dirty="0"/>
          </a:p>
          <a:p>
            <a:pPr marL="363538" lvl="2" indent="82550" eaLnBrk="1" hangingPunct="1">
              <a:lnSpc>
                <a:spcPct val="150000"/>
              </a:lnSpc>
              <a:spcAft>
                <a:spcPts val="1200"/>
              </a:spcAft>
            </a:pPr>
            <a:r>
              <a:rPr lang="zh-CN" altLang="en-US" sz="2700" dirty="0"/>
              <a:t>虚拟参考站技术（</a:t>
            </a:r>
            <a:r>
              <a:rPr lang="en-US" altLang="zh-CN" sz="2700" dirty="0"/>
              <a:t>Virtual Reference System</a:t>
            </a:r>
            <a:r>
              <a:rPr lang="zh-CN" altLang="en-US" sz="2700" dirty="0"/>
              <a:t>，</a:t>
            </a:r>
            <a:r>
              <a:rPr lang="en-US" altLang="zh-CN" sz="2700" dirty="0"/>
              <a:t>VRS</a:t>
            </a:r>
            <a:r>
              <a:rPr lang="zh-CN" altLang="en-US" sz="2700" dirty="0"/>
              <a:t>）</a:t>
            </a:r>
            <a:endParaRPr lang="en-US" altLang="zh-CN" sz="2700" dirty="0"/>
          </a:p>
          <a:p>
            <a:pPr marL="363538" lvl="2" indent="82550" eaLnBrk="1" hangingPunct="1">
              <a:spcAft>
                <a:spcPts val="1200"/>
              </a:spcAft>
            </a:pPr>
            <a:r>
              <a:rPr lang="zh-CN" altLang="en-US" sz="2700" dirty="0"/>
              <a:t>主辅站技术</a:t>
            </a:r>
            <a:r>
              <a:rPr lang="en-US" altLang="zh-CN" sz="2700" dirty="0"/>
              <a:t>  (Master-Auxiliary Corrections</a:t>
            </a:r>
            <a:r>
              <a:rPr lang="zh-CN" altLang="en-US" sz="2700" dirty="0"/>
              <a:t>，</a:t>
            </a:r>
            <a:r>
              <a:rPr lang="en-US" altLang="zh-CN" sz="2700" dirty="0"/>
              <a:t> MAC </a:t>
            </a:r>
            <a:r>
              <a:rPr lang="zh-CN" altLang="en-US" sz="2700" dirty="0"/>
              <a:t>）</a:t>
            </a:r>
            <a:endParaRPr lang="en-US" altLang="zh-CN" sz="2700" dirty="0"/>
          </a:p>
          <a:p>
            <a:pPr marL="363538" lvl="2" indent="82550" eaLnBrk="1" hangingPunct="1">
              <a:spcAft>
                <a:spcPts val="1200"/>
              </a:spcAft>
            </a:pPr>
            <a:r>
              <a:rPr lang="zh-CN" altLang="en-US" sz="2700" dirty="0"/>
              <a:t>区域改正数法</a:t>
            </a:r>
            <a:r>
              <a:rPr lang="en-US" altLang="zh-CN" sz="2700" dirty="0"/>
              <a:t> (</a:t>
            </a:r>
            <a:r>
              <a:rPr lang="en-US" altLang="zh-CN" sz="2700" dirty="0" err="1"/>
              <a:t>Flachen-Korrektur</a:t>
            </a:r>
            <a:r>
              <a:rPr lang="en-US" altLang="zh-CN" sz="2700" dirty="0"/>
              <a:t> Parameter</a:t>
            </a:r>
            <a:r>
              <a:rPr lang="zh-CN" altLang="en-US" sz="2700" dirty="0"/>
              <a:t>，</a:t>
            </a:r>
            <a:r>
              <a:rPr lang="en-US" altLang="zh-CN" sz="2700" dirty="0"/>
              <a:t> FKP )</a:t>
            </a:r>
          </a:p>
        </p:txBody>
      </p:sp>
    </p:spTree>
    <p:extLst>
      <p:ext uri="{BB962C8B-B14F-4D97-AF65-F5344CB8AC3E}">
        <p14:creationId xmlns:p14="http://schemas.microsoft.com/office/powerpoint/2010/main" val="3459929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01827E5-4B9E-4F36-BB8A-00589CA20DD2}"/>
              </a:ext>
            </a:extLst>
          </p:cNvPr>
          <p:cNvSpPr>
            <a:spLocks noGrp="1" noChangeArrowheads="1"/>
          </p:cNvSpPr>
          <p:nvPr>
            <p:ph type="title"/>
          </p:nvPr>
        </p:nvSpPr>
        <p:spPr/>
        <p:txBody>
          <a:bodyPr/>
          <a:lstStyle/>
          <a:p>
            <a:pPr eaLnBrk="1" hangingPunct="1"/>
            <a:r>
              <a:rPr lang="en-US" altLang="zh-CN" sz="3500" dirty="0"/>
              <a:t>VRS</a:t>
            </a:r>
            <a:r>
              <a:rPr lang="zh-CN" altLang="en-US" sz="3500" dirty="0"/>
              <a:t>方法定位过程</a:t>
            </a:r>
          </a:p>
        </p:txBody>
      </p:sp>
      <p:grpSp>
        <p:nvGrpSpPr>
          <p:cNvPr id="60420" name="Group 4">
            <a:extLst>
              <a:ext uri="{FF2B5EF4-FFF2-40B4-BE49-F238E27FC236}">
                <a16:creationId xmlns:a16="http://schemas.microsoft.com/office/drawing/2014/main" id="{06BB731F-741B-4929-B302-2C7A659F8B35}"/>
              </a:ext>
            </a:extLst>
          </p:cNvPr>
          <p:cNvGrpSpPr>
            <a:grpSpLocks/>
          </p:cNvGrpSpPr>
          <p:nvPr/>
        </p:nvGrpSpPr>
        <p:grpSpPr bwMode="auto">
          <a:xfrm>
            <a:off x="24273" y="1745910"/>
            <a:ext cx="6499013" cy="4234168"/>
            <a:chOff x="975" y="1071"/>
            <a:chExt cx="3991" cy="2659"/>
          </a:xfrm>
        </p:grpSpPr>
        <p:pic>
          <p:nvPicPr>
            <p:cNvPr id="60421" name="Picture 5" descr="VRSFlow2">
              <a:extLst>
                <a:ext uri="{FF2B5EF4-FFF2-40B4-BE49-F238E27FC236}">
                  <a16:creationId xmlns:a16="http://schemas.microsoft.com/office/drawing/2014/main" id="{AEC56B2F-F95E-4750-A37D-2BD9E5A58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 y="1071"/>
              <a:ext cx="3991" cy="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6">
              <a:extLst>
                <a:ext uri="{FF2B5EF4-FFF2-40B4-BE49-F238E27FC236}">
                  <a16:creationId xmlns:a16="http://schemas.microsoft.com/office/drawing/2014/main" id="{896FF551-DED5-4A85-9E51-5ABB10E930AC}"/>
                </a:ext>
              </a:extLst>
            </p:cNvPr>
            <p:cNvSpPr txBox="1">
              <a:spLocks noChangeArrowheads="1"/>
            </p:cNvSpPr>
            <p:nvPr/>
          </p:nvSpPr>
          <p:spPr bwMode="auto">
            <a:xfrm>
              <a:off x="2949" y="2826"/>
              <a:ext cx="383" cy="162"/>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de-DE" altLang="zh-TW" sz="1200">
                  <a:solidFill>
                    <a:srgbClr val="FF0066"/>
                  </a:solidFill>
                  <a:latin typeface="Times New Roman" panose="02020603050405020304" pitchFamily="18" charset="0"/>
                  <a:ea typeface="PMingLiU" panose="02020500000000000000" pitchFamily="18" charset="-120"/>
                </a:rPr>
                <a:t>NMEA</a:t>
              </a:r>
              <a:endParaRPr kumimoji="1" lang="en-US" altLang="zh-TW" sz="2400" b="0">
                <a:solidFill>
                  <a:schemeClr val="tx1"/>
                </a:solidFill>
                <a:latin typeface="Times New Roman" panose="02020603050405020304" pitchFamily="18" charset="0"/>
                <a:ea typeface="PMingLiU" panose="02020500000000000000" pitchFamily="18" charset="-120"/>
              </a:endParaRPr>
            </a:p>
          </p:txBody>
        </p:sp>
        <p:sp>
          <p:nvSpPr>
            <p:cNvPr id="60423" name="Text Box 7">
              <a:extLst>
                <a:ext uri="{FF2B5EF4-FFF2-40B4-BE49-F238E27FC236}">
                  <a16:creationId xmlns:a16="http://schemas.microsoft.com/office/drawing/2014/main" id="{7BCE8379-E434-4EF9-8D51-1CDB84DBD1D6}"/>
                </a:ext>
              </a:extLst>
            </p:cNvPr>
            <p:cNvSpPr txBox="1">
              <a:spLocks noChangeArrowheads="1"/>
            </p:cNvSpPr>
            <p:nvPr/>
          </p:nvSpPr>
          <p:spPr bwMode="auto">
            <a:xfrm>
              <a:off x="3112" y="1926"/>
              <a:ext cx="287" cy="162"/>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de-DE" altLang="zh-TW" sz="1200">
                  <a:solidFill>
                    <a:srgbClr val="000000"/>
                  </a:solidFill>
                  <a:latin typeface="Times New Roman" panose="02020603050405020304" pitchFamily="18" charset="0"/>
                  <a:ea typeface="PMingLiU" panose="02020500000000000000" pitchFamily="18" charset="-120"/>
                </a:rPr>
                <a:t>VRS</a:t>
              </a:r>
              <a:endParaRPr kumimoji="1" lang="en-US" altLang="zh-TW" sz="2400" b="0">
                <a:solidFill>
                  <a:schemeClr val="tx1"/>
                </a:solidFill>
                <a:latin typeface="Times New Roman" panose="02020603050405020304" pitchFamily="18" charset="0"/>
                <a:ea typeface="PMingLiU" panose="02020500000000000000" pitchFamily="18" charset="-120"/>
              </a:endParaRPr>
            </a:p>
          </p:txBody>
        </p:sp>
      </p:grpSp>
      <p:grpSp>
        <p:nvGrpSpPr>
          <p:cNvPr id="8" name="Group 4">
            <a:extLst>
              <a:ext uri="{FF2B5EF4-FFF2-40B4-BE49-F238E27FC236}">
                <a16:creationId xmlns:a16="http://schemas.microsoft.com/office/drawing/2014/main" id="{6E4CC241-03DB-4DF7-904F-30CE7C5898E2}"/>
              </a:ext>
            </a:extLst>
          </p:cNvPr>
          <p:cNvGrpSpPr>
            <a:grpSpLocks/>
          </p:cNvGrpSpPr>
          <p:nvPr/>
        </p:nvGrpSpPr>
        <p:grpSpPr bwMode="auto">
          <a:xfrm>
            <a:off x="6523286" y="1745912"/>
            <a:ext cx="5644441" cy="4234169"/>
            <a:chOff x="1066" y="1026"/>
            <a:chExt cx="3583" cy="2840"/>
          </a:xfrm>
        </p:grpSpPr>
        <p:pic>
          <p:nvPicPr>
            <p:cNvPr id="9" name="Picture 5" descr="VRSFlow">
              <a:extLst>
                <a:ext uri="{FF2B5EF4-FFF2-40B4-BE49-F238E27FC236}">
                  <a16:creationId xmlns:a16="http://schemas.microsoft.com/office/drawing/2014/main" id="{0A23A223-97F6-41F0-BC13-383D0CB88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 y="1026"/>
              <a:ext cx="3583" cy="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6">
              <a:extLst>
                <a:ext uri="{FF2B5EF4-FFF2-40B4-BE49-F238E27FC236}">
                  <a16:creationId xmlns:a16="http://schemas.microsoft.com/office/drawing/2014/main" id="{33D32306-E145-401B-96AF-E4414D2A7FB9}"/>
                </a:ext>
              </a:extLst>
            </p:cNvPr>
            <p:cNvSpPr txBox="1">
              <a:spLocks noChangeArrowheads="1"/>
            </p:cNvSpPr>
            <p:nvPr/>
          </p:nvSpPr>
          <p:spPr bwMode="auto">
            <a:xfrm>
              <a:off x="2851" y="2833"/>
              <a:ext cx="389" cy="164"/>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de-DE" altLang="zh-TW" sz="1200">
                  <a:solidFill>
                    <a:srgbClr val="FF0066"/>
                  </a:solidFill>
                  <a:latin typeface="Times New Roman" panose="02020603050405020304" pitchFamily="18" charset="0"/>
                  <a:ea typeface="PMingLiU" panose="02020500000000000000" pitchFamily="18" charset="-120"/>
                </a:rPr>
                <a:t>NMEA</a:t>
              </a:r>
              <a:endParaRPr kumimoji="1" lang="en-US" altLang="zh-TW" sz="2400" b="0">
                <a:solidFill>
                  <a:schemeClr val="tx1"/>
                </a:solidFill>
                <a:latin typeface="Times New Roman" panose="02020603050405020304" pitchFamily="18" charset="0"/>
                <a:ea typeface="PMingLiU" panose="02020500000000000000" pitchFamily="18" charset="-120"/>
              </a:endParaRPr>
            </a:p>
          </p:txBody>
        </p:sp>
        <p:sp>
          <p:nvSpPr>
            <p:cNvPr id="11" name="Text Box 7">
              <a:extLst>
                <a:ext uri="{FF2B5EF4-FFF2-40B4-BE49-F238E27FC236}">
                  <a16:creationId xmlns:a16="http://schemas.microsoft.com/office/drawing/2014/main" id="{EEE4B567-8C4A-477E-8417-B9DEDA69081A}"/>
                </a:ext>
              </a:extLst>
            </p:cNvPr>
            <p:cNvSpPr txBox="1">
              <a:spLocks noChangeArrowheads="1"/>
            </p:cNvSpPr>
            <p:nvPr/>
          </p:nvSpPr>
          <p:spPr bwMode="auto">
            <a:xfrm>
              <a:off x="2965" y="1936"/>
              <a:ext cx="292" cy="164"/>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de-DE" altLang="zh-TW" sz="1200">
                  <a:solidFill>
                    <a:srgbClr val="000000"/>
                  </a:solidFill>
                  <a:latin typeface="Times New Roman" panose="02020603050405020304" pitchFamily="18" charset="0"/>
                  <a:ea typeface="PMingLiU" panose="02020500000000000000" pitchFamily="18" charset="-120"/>
                </a:rPr>
                <a:t>VRS</a:t>
              </a:r>
              <a:endParaRPr kumimoji="1" lang="en-US" altLang="zh-TW" sz="2400" b="0">
                <a:solidFill>
                  <a:schemeClr val="tx1"/>
                </a:solidFill>
                <a:latin typeface="Times New Roman" panose="02020603050405020304" pitchFamily="18" charset="0"/>
                <a:ea typeface="PMingLiU" panose="02020500000000000000" pitchFamily="18" charset="-120"/>
              </a:endParaRPr>
            </a:p>
          </p:txBody>
        </p:sp>
        <p:sp>
          <p:nvSpPr>
            <p:cNvPr id="12" name="Text Box 8">
              <a:extLst>
                <a:ext uri="{FF2B5EF4-FFF2-40B4-BE49-F238E27FC236}">
                  <a16:creationId xmlns:a16="http://schemas.microsoft.com/office/drawing/2014/main" id="{6321F0F6-6CAB-417A-B5C5-82E89E055046}"/>
                </a:ext>
              </a:extLst>
            </p:cNvPr>
            <p:cNvSpPr txBox="1">
              <a:spLocks noChangeArrowheads="1"/>
            </p:cNvSpPr>
            <p:nvPr/>
          </p:nvSpPr>
          <p:spPr bwMode="auto">
            <a:xfrm>
              <a:off x="1629" y="2321"/>
              <a:ext cx="389" cy="164"/>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de-DE" altLang="zh-TW" sz="1200">
                  <a:solidFill>
                    <a:srgbClr val="000000"/>
                  </a:solidFill>
                  <a:latin typeface="Times New Roman" panose="02020603050405020304" pitchFamily="18" charset="0"/>
                  <a:ea typeface="PMingLiU" panose="02020500000000000000" pitchFamily="18" charset="-120"/>
                </a:rPr>
                <a:t>RTCM</a:t>
              </a:r>
              <a:endParaRPr kumimoji="1" lang="en-US" altLang="zh-TW" sz="2400" b="0">
                <a:solidFill>
                  <a:schemeClr val="tx1"/>
                </a:solidFill>
                <a:latin typeface="Times New Roman" panose="02020603050405020304" pitchFamily="18" charset="0"/>
                <a:ea typeface="PMingLiU" panose="02020500000000000000" pitchFamily="18" charset="-120"/>
              </a:endParaRPr>
            </a:p>
          </p:txBody>
        </p:sp>
      </p:grpSp>
      <p:sp>
        <p:nvSpPr>
          <p:cNvPr id="14" name="文本框 13">
            <a:extLst>
              <a:ext uri="{FF2B5EF4-FFF2-40B4-BE49-F238E27FC236}">
                <a16:creationId xmlns:a16="http://schemas.microsoft.com/office/drawing/2014/main" id="{A0CCC187-C2B2-4413-B43F-7CE05AC80970}"/>
              </a:ext>
            </a:extLst>
          </p:cNvPr>
          <p:cNvSpPr txBox="1"/>
          <p:nvPr/>
        </p:nvSpPr>
        <p:spPr>
          <a:xfrm>
            <a:off x="6682081" y="6228947"/>
            <a:ext cx="5403736" cy="369332"/>
          </a:xfrm>
          <a:prstGeom prst="rect">
            <a:avLst/>
          </a:prstGeom>
          <a:noFill/>
        </p:spPr>
        <p:txBody>
          <a:bodyPr wrap="square">
            <a:spAutoFit/>
          </a:bodyPr>
          <a:lstStyle/>
          <a:p>
            <a:pPr algn="ctr"/>
            <a:r>
              <a:rPr lang="zh-CN" altLang="en-US" sz="1800" dirty="0"/>
              <a:t>②控制中心发送</a:t>
            </a:r>
            <a:r>
              <a:rPr lang="en-US" altLang="zh-CN" sz="1800" dirty="0"/>
              <a:t>VRS</a:t>
            </a:r>
            <a:r>
              <a:rPr lang="zh-CN" altLang="en-US" sz="1800" dirty="0"/>
              <a:t>的差分信息到流动站</a:t>
            </a:r>
            <a:endParaRPr lang="zh-CN" altLang="en-US" dirty="0"/>
          </a:p>
        </p:txBody>
      </p:sp>
      <p:sp>
        <p:nvSpPr>
          <p:cNvPr id="16" name="文本框 15">
            <a:extLst>
              <a:ext uri="{FF2B5EF4-FFF2-40B4-BE49-F238E27FC236}">
                <a16:creationId xmlns:a16="http://schemas.microsoft.com/office/drawing/2014/main" id="{32D74CFA-CF4C-4BE1-A47D-12838FA77D0A}"/>
              </a:ext>
            </a:extLst>
          </p:cNvPr>
          <p:cNvSpPr txBox="1"/>
          <p:nvPr/>
        </p:nvSpPr>
        <p:spPr>
          <a:xfrm>
            <a:off x="145775" y="6182721"/>
            <a:ext cx="6121028" cy="369332"/>
          </a:xfrm>
          <a:prstGeom prst="rect">
            <a:avLst/>
          </a:prstGeom>
          <a:noFill/>
        </p:spPr>
        <p:txBody>
          <a:bodyPr wrap="square">
            <a:spAutoFit/>
          </a:bodyPr>
          <a:lstStyle/>
          <a:p>
            <a:pPr algn="ctr"/>
            <a:r>
              <a:rPr lang="zh-CN" altLang="en-US" sz="1800" dirty="0"/>
              <a:t>①流动站传送</a:t>
            </a:r>
            <a:r>
              <a:rPr lang="en-US" altLang="zh-CN" sz="1800" dirty="0"/>
              <a:t>VRS</a:t>
            </a:r>
            <a:r>
              <a:rPr lang="zh-CN" altLang="en-US" sz="1800" dirty="0"/>
              <a:t>位置回控制中心</a:t>
            </a:r>
            <a:endParaRPr lang="zh-CN" altLang="en-US" dirty="0"/>
          </a:p>
        </p:txBody>
      </p:sp>
      <p:sp>
        <p:nvSpPr>
          <p:cNvPr id="17" name="Rectangle 3">
            <a:extLst>
              <a:ext uri="{FF2B5EF4-FFF2-40B4-BE49-F238E27FC236}">
                <a16:creationId xmlns:a16="http://schemas.microsoft.com/office/drawing/2014/main" id="{05EBC989-0029-40B6-BA45-CE77BF0CC6B7}"/>
              </a:ext>
            </a:extLst>
          </p:cNvPr>
          <p:cNvSpPr txBox="1">
            <a:spLocks noChangeArrowheads="1"/>
          </p:cNvSpPr>
          <p:nvPr/>
        </p:nvSpPr>
        <p:spPr bwMode="auto">
          <a:xfrm>
            <a:off x="24273" y="1745910"/>
            <a:ext cx="12167727" cy="4234168"/>
          </a:xfrm>
          <a:prstGeom prst="rect">
            <a:avLst/>
          </a:prstGeom>
          <a:solidFill>
            <a:schemeClr val="tx1">
              <a:alpha val="50000"/>
            </a:schemeClr>
          </a:solid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85000"/>
              <a:buFont typeface="Wingdings" panose="05000000000000000000" pitchFamily="2" charset="2"/>
              <a:buChar char="o"/>
              <a:defRPr sz="2800" b="1">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n"/>
              <a:defRPr sz="2500" b="1">
                <a:solidFill>
                  <a:schemeClr val="tx2"/>
                </a:solidFill>
                <a:latin typeface="+mn-lt"/>
                <a:ea typeface="+mn-ea"/>
              </a:defRPr>
            </a:lvl2pPr>
            <a:lvl3pPr marL="1143000" indent="-228600" algn="l" rtl="0" eaLnBrk="0" fontAlgn="base" hangingPunct="0">
              <a:spcBef>
                <a:spcPct val="20000"/>
              </a:spcBef>
              <a:spcAft>
                <a:spcPct val="0"/>
              </a:spcAft>
              <a:buClr>
                <a:schemeClr val="accent1"/>
              </a:buClr>
              <a:buSzPct val="70000"/>
              <a:buFont typeface="Wingdings" panose="05000000000000000000" pitchFamily="2" charset="2"/>
              <a:buChar char="p"/>
              <a:defRPr sz="2200" b="1">
                <a:solidFill>
                  <a:schemeClr val="tx2"/>
                </a:solidFill>
                <a:latin typeface="+mn-lt"/>
                <a:ea typeface="宋体" pitchFamily="2" charset="-122"/>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n"/>
              <a:defRPr sz="2000" b="1">
                <a:solidFill>
                  <a:schemeClr val="tx2"/>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mn-lt"/>
                <a:ea typeface="宋体" pitchFamily="2" charset="-122"/>
              </a:defRPr>
            </a:lvl5pPr>
            <a:lvl6pPr marL="25146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6pPr>
            <a:lvl7pPr marL="29718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7pPr>
            <a:lvl8pPr marL="34290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8pPr>
            <a:lvl9pPr marL="38862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9pPr>
          </a:lstStyle>
          <a:p>
            <a:pPr marL="228600" lvl="1" indent="-228600" eaLnBrk="1" hangingPunct="1"/>
            <a:r>
              <a:rPr lang="zh-CN" altLang="en-US" sz="3000" kern="0" dirty="0">
                <a:solidFill>
                  <a:schemeClr val="bg1">
                    <a:lumMod val="50000"/>
                  </a:schemeClr>
                </a:solidFill>
              </a:rPr>
              <a:t>基本思想</a:t>
            </a:r>
          </a:p>
          <a:p>
            <a:pPr marL="446088" lvl="2" indent="0" eaLnBrk="1" hangingPunct="1">
              <a:buFont typeface="Wingdings" panose="05000000000000000000" pitchFamily="2" charset="2"/>
              <a:buNone/>
            </a:pPr>
            <a:r>
              <a:rPr lang="zh-CN" altLang="en-US" sz="2600" kern="0" dirty="0">
                <a:solidFill>
                  <a:schemeClr val="bg1">
                    <a:lumMod val="50000"/>
                  </a:schemeClr>
                </a:solidFill>
              </a:rPr>
              <a:t>利用基准站网计算出用户附近某点（虚拟参考站）各项误差改正，再将它们加到利用虚拟参考站坐标和卫星坐标所计算出的距离之上，得出虚拟参考站上的虚拟观测值，将其发送给用户，进行实时相对定位。</a:t>
            </a:r>
          </a:p>
          <a:p>
            <a:pPr marL="228600" lvl="1" indent="-228600" eaLnBrk="1" hangingPunct="1"/>
            <a:r>
              <a:rPr lang="zh-CN" altLang="en-US" sz="3000" kern="0" dirty="0">
                <a:solidFill>
                  <a:schemeClr val="bg1">
                    <a:lumMod val="50000"/>
                  </a:schemeClr>
                </a:solidFill>
              </a:rPr>
              <a:t>特点</a:t>
            </a:r>
          </a:p>
          <a:p>
            <a:pPr marL="363538" lvl="2" indent="0" eaLnBrk="1" hangingPunct="1">
              <a:buFont typeface="Wingdings" panose="05000000000000000000" pitchFamily="2" charset="2"/>
              <a:buNone/>
            </a:pPr>
            <a:r>
              <a:rPr lang="zh-CN" altLang="en-US" sz="2600" kern="0" dirty="0">
                <a:solidFill>
                  <a:schemeClr val="bg1">
                    <a:lumMod val="50000"/>
                  </a:schemeClr>
                </a:solidFill>
              </a:rPr>
              <a:t>双向数据通讯</a:t>
            </a:r>
            <a:endParaRPr lang="zh-CN" altLang="en-US" sz="2100" kern="0" dirty="0">
              <a:solidFill>
                <a:schemeClr val="bg1">
                  <a:lumMod val="50000"/>
                </a:schemeClr>
              </a:solidFill>
            </a:endParaRPr>
          </a:p>
        </p:txBody>
      </p:sp>
      <p:sp>
        <p:nvSpPr>
          <p:cNvPr id="18" name="文本框 17">
            <a:extLst>
              <a:ext uri="{FF2B5EF4-FFF2-40B4-BE49-F238E27FC236}">
                <a16:creationId xmlns:a16="http://schemas.microsoft.com/office/drawing/2014/main" id="{47EAB62E-682C-4235-886E-4D690F61E5BB}"/>
              </a:ext>
            </a:extLst>
          </p:cNvPr>
          <p:cNvSpPr txBox="1"/>
          <p:nvPr/>
        </p:nvSpPr>
        <p:spPr>
          <a:xfrm rot="19116738">
            <a:off x="7478894" y="3614220"/>
            <a:ext cx="2142097" cy="369332"/>
          </a:xfrm>
          <a:prstGeom prst="rect">
            <a:avLst/>
          </a:prstGeom>
          <a:noFill/>
        </p:spPr>
        <p:txBody>
          <a:bodyPr wrap="square">
            <a:spAutoFit/>
          </a:bodyPr>
          <a:lstStyle/>
          <a:p>
            <a:pPr algn="ctr"/>
            <a:r>
              <a:rPr lang="zh-CN" altLang="en-US" sz="1800" b="1" dirty="0">
                <a:solidFill>
                  <a:srgbClr val="002060"/>
                </a:solidFill>
              </a:rPr>
              <a:t>虚拟载波相位观测</a:t>
            </a:r>
            <a:endParaRPr lang="zh-CN" altLang="en-US" b="1" dirty="0">
              <a:solidFill>
                <a:srgbClr val="002060"/>
              </a:solidFill>
            </a:endParaRPr>
          </a:p>
        </p:txBody>
      </p:sp>
      <p:sp>
        <p:nvSpPr>
          <p:cNvPr id="19" name="文本框 18">
            <a:extLst>
              <a:ext uri="{FF2B5EF4-FFF2-40B4-BE49-F238E27FC236}">
                <a16:creationId xmlns:a16="http://schemas.microsoft.com/office/drawing/2014/main" id="{220B9B67-633B-4CE0-974A-2EC2A152999D}"/>
              </a:ext>
            </a:extLst>
          </p:cNvPr>
          <p:cNvSpPr txBox="1"/>
          <p:nvPr/>
        </p:nvSpPr>
        <p:spPr>
          <a:xfrm>
            <a:off x="2711624" y="4737118"/>
            <a:ext cx="1755885" cy="369332"/>
          </a:xfrm>
          <a:prstGeom prst="rect">
            <a:avLst/>
          </a:prstGeom>
          <a:noFill/>
        </p:spPr>
        <p:txBody>
          <a:bodyPr wrap="square">
            <a:spAutoFit/>
          </a:bodyPr>
          <a:lstStyle/>
          <a:p>
            <a:r>
              <a:rPr lang="zh-CN" altLang="en-US" dirty="0">
                <a:solidFill>
                  <a:srgbClr val="FF0066"/>
                </a:solidFill>
              </a:rPr>
              <a:t>附近某点位置</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DD4D22-F658-4757-8409-1C8F0C825DF8}"/>
              </a:ext>
            </a:extLst>
          </p:cNvPr>
          <p:cNvSpPr>
            <a:spLocks noGrp="1"/>
          </p:cNvSpPr>
          <p:nvPr>
            <p:ph type="title"/>
          </p:nvPr>
        </p:nvSpPr>
        <p:spPr>
          <a:xfrm>
            <a:off x="1919536" y="117475"/>
            <a:ext cx="10153128" cy="1150938"/>
          </a:xfrm>
        </p:spPr>
        <p:txBody>
          <a:bodyPr/>
          <a:lstStyle/>
          <a:p>
            <a:r>
              <a:rPr lang="zh-CN" altLang="en-US" dirty="0"/>
              <a:t>主辅站技术  </a:t>
            </a:r>
            <a:r>
              <a:rPr lang="en-US" altLang="zh-CN" dirty="0"/>
              <a:t>(Master-Auxiliary Corrections</a:t>
            </a:r>
            <a:r>
              <a:rPr lang="zh-CN" altLang="en-US" dirty="0"/>
              <a:t>， </a:t>
            </a:r>
            <a:r>
              <a:rPr lang="en-US" altLang="zh-CN" dirty="0"/>
              <a:t>MAC </a:t>
            </a:r>
            <a:r>
              <a:rPr lang="zh-CN" altLang="en-US" dirty="0"/>
              <a:t>）</a:t>
            </a:r>
          </a:p>
        </p:txBody>
      </p:sp>
      <p:pic>
        <p:nvPicPr>
          <p:cNvPr id="4" name="Picture 5" descr="http://www.leica-geosystems.com.cn/images/sol410a.jpg">
            <a:extLst>
              <a:ext uri="{FF2B5EF4-FFF2-40B4-BE49-F238E27FC236}">
                <a16:creationId xmlns:a16="http://schemas.microsoft.com/office/drawing/2014/main" id="{9E08F053-5B8D-484B-A367-B243EA132C0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786414" y="1745910"/>
            <a:ext cx="428625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147147BC-BD2A-424F-A721-1E11965489F0}"/>
              </a:ext>
            </a:extLst>
          </p:cNvPr>
          <p:cNvSpPr txBox="1">
            <a:spLocks noChangeArrowheads="1"/>
          </p:cNvSpPr>
          <p:nvPr/>
        </p:nvSpPr>
        <p:spPr bwMode="auto">
          <a:xfrm>
            <a:off x="24273" y="1745910"/>
            <a:ext cx="7655903" cy="4234168"/>
          </a:xfrm>
          <a:prstGeom prst="rect">
            <a:avLst/>
          </a:prstGeom>
          <a:no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85000"/>
              <a:buFont typeface="Wingdings" panose="05000000000000000000" pitchFamily="2" charset="2"/>
              <a:buChar char="o"/>
              <a:defRPr sz="2800" b="1">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n"/>
              <a:defRPr sz="2500" b="1">
                <a:solidFill>
                  <a:schemeClr val="tx2"/>
                </a:solidFill>
                <a:latin typeface="+mn-lt"/>
                <a:ea typeface="+mn-ea"/>
              </a:defRPr>
            </a:lvl2pPr>
            <a:lvl3pPr marL="1143000" indent="-228600" algn="l" rtl="0" eaLnBrk="0" fontAlgn="base" hangingPunct="0">
              <a:spcBef>
                <a:spcPct val="20000"/>
              </a:spcBef>
              <a:spcAft>
                <a:spcPct val="0"/>
              </a:spcAft>
              <a:buClr>
                <a:schemeClr val="accent1"/>
              </a:buClr>
              <a:buSzPct val="70000"/>
              <a:buFont typeface="Wingdings" panose="05000000000000000000" pitchFamily="2" charset="2"/>
              <a:buChar char="p"/>
              <a:defRPr sz="2200" b="1">
                <a:solidFill>
                  <a:schemeClr val="tx2"/>
                </a:solidFill>
                <a:latin typeface="+mn-lt"/>
                <a:ea typeface="宋体" pitchFamily="2" charset="-122"/>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n"/>
              <a:defRPr sz="2000" b="1">
                <a:solidFill>
                  <a:schemeClr val="tx2"/>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mn-lt"/>
                <a:ea typeface="宋体" pitchFamily="2" charset="-122"/>
              </a:defRPr>
            </a:lvl5pPr>
            <a:lvl6pPr marL="25146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6pPr>
            <a:lvl7pPr marL="29718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7pPr>
            <a:lvl8pPr marL="34290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8pPr>
            <a:lvl9pPr marL="38862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宋体" pitchFamily="2" charset="-122"/>
              </a:defRPr>
            </a:lvl9pPr>
          </a:lstStyle>
          <a:p>
            <a:pPr marL="228600" lvl="1" indent="-228600" eaLnBrk="1" hangingPunct="1"/>
            <a:r>
              <a:rPr lang="zh-CN" altLang="en-US" sz="3000" kern="0" dirty="0">
                <a:solidFill>
                  <a:schemeClr val="tx1"/>
                </a:solidFill>
              </a:rPr>
              <a:t>基本思想</a:t>
            </a:r>
          </a:p>
          <a:p>
            <a:pPr marL="446088" lvl="2" indent="0" eaLnBrk="1" hangingPunct="1">
              <a:buFont typeface="Wingdings" panose="05000000000000000000" pitchFamily="2" charset="2"/>
              <a:buNone/>
            </a:pPr>
            <a:r>
              <a:rPr lang="zh-CN" altLang="en-US" sz="2600" kern="0" dirty="0">
                <a:solidFill>
                  <a:schemeClr val="tx1"/>
                </a:solidFill>
              </a:rPr>
              <a:t>在区域内布设多个基准站（</a:t>
            </a:r>
            <a:r>
              <a:rPr lang="en-US" altLang="zh-CN" sz="2600" kern="0" dirty="0">
                <a:solidFill>
                  <a:schemeClr val="tx1"/>
                </a:solidFill>
              </a:rPr>
              <a:t>1</a:t>
            </a:r>
            <a:r>
              <a:rPr lang="zh-CN" altLang="en-US" sz="2600" kern="0" dirty="0">
                <a:solidFill>
                  <a:schemeClr val="tx1"/>
                </a:solidFill>
              </a:rPr>
              <a:t>个主站</a:t>
            </a:r>
            <a:r>
              <a:rPr lang="en-US" altLang="zh-CN" sz="2600" kern="0" dirty="0">
                <a:solidFill>
                  <a:schemeClr val="tx1"/>
                </a:solidFill>
              </a:rPr>
              <a:t>+n</a:t>
            </a:r>
            <a:r>
              <a:rPr lang="zh-CN" altLang="en-US" sz="2600" kern="0" dirty="0">
                <a:solidFill>
                  <a:schemeClr val="tx1"/>
                </a:solidFill>
              </a:rPr>
              <a:t>个辅站），主站（</a:t>
            </a:r>
            <a:r>
              <a:rPr lang="en-US" altLang="zh-CN" sz="2600" kern="0" dirty="0">
                <a:solidFill>
                  <a:schemeClr val="tx1"/>
                </a:solidFill>
              </a:rPr>
              <a:t>Master</a:t>
            </a:r>
            <a:r>
              <a:rPr lang="zh-CN" altLang="en-US" sz="2600" kern="0" dirty="0">
                <a:solidFill>
                  <a:schemeClr val="tx1"/>
                </a:solidFill>
              </a:rPr>
              <a:t>）负责生成完整的差分改正数（包括卫星钟差、轨道误差、电离层延迟等），辅站（</a:t>
            </a:r>
            <a:r>
              <a:rPr lang="en-US" altLang="zh-CN" sz="2600" kern="0" dirty="0">
                <a:solidFill>
                  <a:schemeClr val="tx1"/>
                </a:solidFill>
              </a:rPr>
              <a:t>Auxiliary</a:t>
            </a:r>
            <a:r>
              <a:rPr lang="zh-CN" altLang="en-US" sz="2600" kern="0" dirty="0">
                <a:solidFill>
                  <a:schemeClr val="tx1"/>
                </a:solidFill>
              </a:rPr>
              <a:t>）则仅提供相对于主站的差分增量。</a:t>
            </a:r>
          </a:p>
          <a:p>
            <a:pPr marL="228600" lvl="1" indent="-228600" eaLnBrk="1" hangingPunct="1"/>
            <a:r>
              <a:rPr lang="zh-CN" altLang="en-US" sz="3000" kern="0" dirty="0">
                <a:solidFill>
                  <a:schemeClr val="tx1"/>
                </a:solidFill>
              </a:rPr>
              <a:t>特点</a:t>
            </a:r>
          </a:p>
          <a:p>
            <a:pPr marL="363538" lvl="2" indent="0" eaLnBrk="1" hangingPunct="1">
              <a:buFont typeface="Wingdings" panose="05000000000000000000" pitchFamily="2" charset="2"/>
              <a:buNone/>
            </a:pPr>
            <a:r>
              <a:rPr lang="zh-CN" altLang="en-US" sz="2600" kern="0" dirty="0">
                <a:solidFill>
                  <a:schemeClr val="tx1"/>
                </a:solidFill>
              </a:rPr>
              <a:t>单向数据通讯</a:t>
            </a:r>
            <a:endParaRPr lang="zh-CN" altLang="en-US" sz="2100" kern="0" dirty="0">
              <a:solidFill>
                <a:schemeClr val="tx1"/>
              </a:solidFill>
            </a:endParaRPr>
          </a:p>
        </p:txBody>
      </p:sp>
    </p:spTree>
    <p:extLst>
      <p:ext uri="{BB962C8B-B14F-4D97-AF65-F5344CB8AC3E}">
        <p14:creationId xmlns:p14="http://schemas.microsoft.com/office/powerpoint/2010/main" val="3455517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6FE75-F82B-4DC5-97AE-2A35375C7E96}"/>
              </a:ext>
            </a:extLst>
          </p:cNvPr>
          <p:cNvSpPr>
            <a:spLocks noGrp="1"/>
          </p:cNvSpPr>
          <p:nvPr>
            <p:ph type="title"/>
          </p:nvPr>
        </p:nvSpPr>
        <p:spPr/>
        <p:txBody>
          <a:bodyPr/>
          <a:lstStyle/>
          <a:p>
            <a:r>
              <a:rPr lang="zh-CN" altLang="en-US" dirty="0"/>
              <a:t>区域改正数法 </a:t>
            </a:r>
            <a:r>
              <a:rPr lang="en-US" altLang="zh-CN" dirty="0"/>
              <a:t>(</a:t>
            </a:r>
            <a:r>
              <a:rPr lang="zh-CN" altLang="en-US" dirty="0"/>
              <a:t>德语：</a:t>
            </a:r>
            <a:r>
              <a:rPr lang="en-US" altLang="zh-CN" dirty="0" err="1"/>
              <a:t>Flachen-Korrektur</a:t>
            </a:r>
            <a:r>
              <a:rPr lang="en-US" altLang="zh-CN" dirty="0"/>
              <a:t> Parameter</a:t>
            </a:r>
            <a:r>
              <a:rPr lang="zh-CN" altLang="en-US" dirty="0"/>
              <a:t>， </a:t>
            </a:r>
            <a:r>
              <a:rPr lang="en-US" altLang="zh-CN" dirty="0"/>
              <a:t>FKP )</a:t>
            </a:r>
            <a:endParaRPr lang="zh-CN" altLang="en-US" dirty="0"/>
          </a:p>
        </p:txBody>
      </p:sp>
      <p:sp>
        <p:nvSpPr>
          <p:cNvPr id="3" name="内容占位符 2">
            <a:extLst>
              <a:ext uri="{FF2B5EF4-FFF2-40B4-BE49-F238E27FC236}">
                <a16:creationId xmlns:a16="http://schemas.microsoft.com/office/drawing/2014/main" id="{DFE3FCFF-9C0E-42A4-B3EB-F5DE7B7CD7EC}"/>
              </a:ext>
            </a:extLst>
          </p:cNvPr>
          <p:cNvSpPr>
            <a:spLocks noGrp="1"/>
          </p:cNvSpPr>
          <p:nvPr>
            <p:ph idx="1"/>
          </p:nvPr>
        </p:nvSpPr>
        <p:spPr/>
        <p:txBody>
          <a:bodyPr/>
          <a:lstStyle/>
          <a:p>
            <a:pPr>
              <a:lnSpc>
                <a:spcPct val="150000"/>
              </a:lnSpc>
            </a:pPr>
            <a:r>
              <a:rPr lang="zh-CN" altLang="en-US" dirty="0">
                <a:solidFill>
                  <a:schemeClr val="tx1"/>
                </a:solidFill>
              </a:rPr>
              <a:t>基本思想</a:t>
            </a:r>
          </a:p>
          <a:p>
            <a:pPr lvl="1">
              <a:lnSpc>
                <a:spcPct val="150000"/>
              </a:lnSpc>
              <a:spcBef>
                <a:spcPct val="0"/>
              </a:spcBef>
              <a:buFont typeface="Wingdings" panose="05000000000000000000" pitchFamily="2" charset="2"/>
              <a:buChar char="n"/>
            </a:pPr>
            <a:r>
              <a:rPr lang="zh-CN" altLang="en-US" sz="2400" b="1" dirty="0">
                <a:solidFill>
                  <a:schemeClr val="tx1"/>
                </a:solidFill>
                <a:latin typeface="Verdana" panose="020B0604030504040204" pitchFamily="34" charset="0"/>
                <a:ea typeface="宋体" panose="02010600030101010101" pitchFamily="2" charset="-122"/>
              </a:rPr>
              <a:t>一种基于空间域误差建模的网络</a:t>
            </a:r>
            <a:r>
              <a:rPr lang="en-US" altLang="zh-CN" sz="2400" b="1" dirty="0">
                <a:solidFill>
                  <a:schemeClr val="tx1"/>
                </a:solidFill>
                <a:latin typeface="Verdana" panose="020B0604030504040204" pitchFamily="34" charset="0"/>
                <a:ea typeface="宋体" panose="02010600030101010101" pitchFamily="2" charset="-122"/>
              </a:rPr>
              <a:t>RTK</a:t>
            </a:r>
            <a:r>
              <a:rPr lang="zh-CN" altLang="en-US" sz="2400" b="1" dirty="0">
                <a:solidFill>
                  <a:schemeClr val="tx1"/>
                </a:solidFill>
                <a:latin typeface="Verdana" panose="020B0604030504040204" pitchFamily="34" charset="0"/>
                <a:ea typeface="宋体" panose="02010600030101010101" pitchFamily="2" charset="-122"/>
              </a:rPr>
              <a:t>技术，通过多基准站联合解算生成区域化的误差参数，用户根据自身位置内插修正卫星信号误差。其核心思路是将电离层延迟、对流层延迟、轨道误差等公共误差分解为与地理位置相关的区域性参数，并通过广播方式发送给用户端。</a:t>
            </a:r>
          </a:p>
          <a:p>
            <a:r>
              <a:rPr lang="zh-CN" altLang="en-US" dirty="0">
                <a:solidFill>
                  <a:schemeClr val="tx1"/>
                </a:solidFill>
              </a:rPr>
              <a:t>作业模式</a:t>
            </a:r>
          </a:p>
          <a:p>
            <a:pPr lvl="1"/>
            <a:r>
              <a:rPr lang="zh-CN" altLang="en-US" dirty="0">
                <a:solidFill>
                  <a:schemeClr val="tx1"/>
                </a:solidFill>
              </a:rPr>
              <a:t>单向数据通讯</a:t>
            </a:r>
          </a:p>
          <a:p>
            <a:endParaRPr lang="zh-CN" altLang="en-US" dirty="0">
              <a:solidFill>
                <a:schemeClr val="tx1"/>
              </a:solidFill>
            </a:endParaRPr>
          </a:p>
        </p:txBody>
      </p:sp>
      <p:pic>
        <p:nvPicPr>
          <p:cNvPr id="4" name="Picture 10">
            <a:extLst>
              <a:ext uri="{FF2B5EF4-FFF2-40B4-BE49-F238E27FC236}">
                <a16:creationId xmlns:a16="http://schemas.microsoft.com/office/drawing/2014/main" id="{0A05980F-A76C-4936-BD6D-538E06D99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224" y="4598504"/>
            <a:ext cx="3993033" cy="214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006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DEAEECB3-1B5C-47AB-97B4-5E1BEAD84A1C}"/>
              </a:ext>
            </a:extLst>
          </p:cNvPr>
          <p:cNvSpPr>
            <a:spLocks noGrp="1" noChangeArrowheads="1"/>
          </p:cNvSpPr>
          <p:nvPr>
            <p:ph type="title"/>
          </p:nvPr>
        </p:nvSpPr>
        <p:spPr>
          <a:xfrm>
            <a:off x="1630363" y="1628776"/>
            <a:ext cx="793750" cy="4537075"/>
          </a:xfrm>
        </p:spPr>
        <p:txBody>
          <a:bodyPr vert="eaVert"/>
          <a:lstStyle/>
          <a:p>
            <a:pPr eaLnBrk="1" hangingPunct="1"/>
            <a:r>
              <a:rPr lang="en-US" altLang="zh-CN"/>
              <a:t>FJCORS</a:t>
            </a:r>
            <a:endParaRPr lang="zh-CN" altLang="en-US"/>
          </a:p>
        </p:txBody>
      </p:sp>
      <p:pic>
        <p:nvPicPr>
          <p:cNvPr id="64516" name="Picture 2" descr="D:\360data\重要数据\桌面\FJCORSmap.jpg">
            <a:extLst>
              <a:ext uri="{FF2B5EF4-FFF2-40B4-BE49-F238E27FC236}">
                <a16:creationId xmlns:a16="http://schemas.microsoft.com/office/drawing/2014/main" id="{1BA7C27B-7018-46D7-8451-999D33790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076" y="136526"/>
            <a:ext cx="7019925" cy="672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AutoShape 4">
            <a:hlinkClick r:id="rId3" action="ppaction://hlinksldjump"/>
            <a:extLst>
              <a:ext uri="{FF2B5EF4-FFF2-40B4-BE49-F238E27FC236}">
                <a16:creationId xmlns:a16="http://schemas.microsoft.com/office/drawing/2014/main" id="{AB5526AE-48F6-4C18-A4FB-DD782321DA29}"/>
              </a:ext>
            </a:extLst>
          </p:cNvPr>
          <p:cNvSpPr>
            <a:spLocks noChangeArrowheads="1"/>
          </p:cNvSpPr>
          <p:nvPr/>
        </p:nvSpPr>
        <p:spPr bwMode="auto">
          <a:xfrm>
            <a:off x="1847850" y="5949951"/>
            <a:ext cx="431800" cy="574675"/>
          </a:xfrm>
          <a:prstGeom prst="curvedLeftArrow">
            <a:avLst>
              <a:gd name="adj1" fmla="val 26618"/>
              <a:gd name="adj2" fmla="val 53235"/>
              <a:gd name="adj3" fmla="val 33333"/>
            </a:avLst>
          </a:pr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AEFED-C1AC-48CF-83D4-11B1AF8DCA76}"/>
              </a:ext>
            </a:extLst>
          </p:cNvPr>
          <p:cNvSpPr>
            <a:spLocks noGrp="1"/>
          </p:cNvSpPr>
          <p:nvPr>
            <p:ph type="title"/>
          </p:nvPr>
        </p:nvSpPr>
        <p:spPr/>
        <p:txBody>
          <a:bodyPr/>
          <a:lstStyle/>
          <a:p>
            <a:r>
              <a:rPr lang="en-US" altLang="zh-CN" dirty="0"/>
              <a:t>GNSS</a:t>
            </a:r>
            <a:r>
              <a:rPr lang="zh-CN" altLang="en-US" dirty="0"/>
              <a:t>定位技术演进</a:t>
            </a:r>
          </a:p>
        </p:txBody>
      </p:sp>
      <p:sp>
        <p:nvSpPr>
          <p:cNvPr id="4" name="object 4">
            <a:extLst>
              <a:ext uri="{FF2B5EF4-FFF2-40B4-BE49-F238E27FC236}">
                <a16:creationId xmlns:a16="http://schemas.microsoft.com/office/drawing/2014/main" id="{B5831FBF-57DF-4F53-B998-00EC915BB7E7}"/>
              </a:ext>
            </a:extLst>
          </p:cNvPr>
          <p:cNvSpPr/>
          <p:nvPr/>
        </p:nvSpPr>
        <p:spPr>
          <a:xfrm>
            <a:off x="1928622" y="2984400"/>
            <a:ext cx="8534400" cy="0"/>
          </a:xfrm>
          <a:custGeom>
            <a:avLst/>
            <a:gdLst/>
            <a:ahLst/>
            <a:cxnLst/>
            <a:rect l="l" t="t" r="r" b="b"/>
            <a:pathLst>
              <a:path w="8534400">
                <a:moveTo>
                  <a:pt x="0" y="0"/>
                </a:moveTo>
                <a:lnTo>
                  <a:pt x="8534400" y="0"/>
                </a:lnTo>
              </a:path>
            </a:pathLst>
          </a:custGeom>
          <a:ln w="38100">
            <a:solidFill>
              <a:srgbClr val="66FF33"/>
            </a:solidFill>
            <a:prstDash val="lgDash"/>
          </a:ln>
        </p:spPr>
        <p:txBody>
          <a:bodyPr wrap="square" lIns="0" tIns="0" rIns="0" bIns="0" rtlCol="0"/>
          <a:lstStyle/>
          <a:p>
            <a:endParaRPr/>
          </a:p>
        </p:txBody>
      </p:sp>
      <p:sp>
        <p:nvSpPr>
          <p:cNvPr id="5" name="object 5">
            <a:extLst>
              <a:ext uri="{FF2B5EF4-FFF2-40B4-BE49-F238E27FC236}">
                <a16:creationId xmlns:a16="http://schemas.microsoft.com/office/drawing/2014/main" id="{75A2633A-1CAA-4EAE-9F1F-9F2AE5DE0C11}"/>
              </a:ext>
            </a:extLst>
          </p:cNvPr>
          <p:cNvSpPr/>
          <p:nvPr/>
        </p:nvSpPr>
        <p:spPr>
          <a:xfrm>
            <a:off x="1928622" y="4744621"/>
            <a:ext cx="8534400" cy="0"/>
          </a:xfrm>
          <a:custGeom>
            <a:avLst/>
            <a:gdLst/>
            <a:ahLst/>
            <a:cxnLst/>
            <a:rect l="l" t="t" r="r" b="b"/>
            <a:pathLst>
              <a:path w="8534400">
                <a:moveTo>
                  <a:pt x="0" y="0"/>
                </a:moveTo>
                <a:lnTo>
                  <a:pt x="8534400" y="0"/>
                </a:lnTo>
              </a:path>
            </a:pathLst>
          </a:custGeom>
          <a:ln w="38100">
            <a:solidFill>
              <a:srgbClr val="66FF33"/>
            </a:solidFill>
            <a:prstDash val="lgDash"/>
          </a:ln>
        </p:spPr>
        <p:txBody>
          <a:bodyPr wrap="square" lIns="0" tIns="0" rIns="0" bIns="0" rtlCol="0"/>
          <a:lstStyle/>
          <a:p>
            <a:endParaRPr/>
          </a:p>
        </p:txBody>
      </p:sp>
      <p:sp>
        <p:nvSpPr>
          <p:cNvPr id="6" name="object 6">
            <a:extLst>
              <a:ext uri="{FF2B5EF4-FFF2-40B4-BE49-F238E27FC236}">
                <a16:creationId xmlns:a16="http://schemas.microsoft.com/office/drawing/2014/main" id="{DB37B5CB-1442-4584-B82D-03F2FE6887B4}"/>
              </a:ext>
            </a:extLst>
          </p:cNvPr>
          <p:cNvSpPr/>
          <p:nvPr/>
        </p:nvSpPr>
        <p:spPr>
          <a:xfrm>
            <a:off x="1928622" y="3860700"/>
            <a:ext cx="8534400" cy="0"/>
          </a:xfrm>
          <a:custGeom>
            <a:avLst/>
            <a:gdLst/>
            <a:ahLst/>
            <a:cxnLst/>
            <a:rect l="l" t="t" r="r" b="b"/>
            <a:pathLst>
              <a:path w="8534400">
                <a:moveTo>
                  <a:pt x="0" y="0"/>
                </a:moveTo>
                <a:lnTo>
                  <a:pt x="8534400" y="0"/>
                </a:lnTo>
              </a:path>
            </a:pathLst>
          </a:custGeom>
          <a:ln w="38100">
            <a:solidFill>
              <a:srgbClr val="66FF33"/>
            </a:solidFill>
            <a:prstDash val="lgDash"/>
          </a:ln>
        </p:spPr>
        <p:txBody>
          <a:bodyPr wrap="square" lIns="0" tIns="0" rIns="0" bIns="0" rtlCol="0"/>
          <a:lstStyle/>
          <a:p>
            <a:endParaRPr/>
          </a:p>
        </p:txBody>
      </p:sp>
      <p:sp>
        <p:nvSpPr>
          <p:cNvPr id="7" name="object 7">
            <a:extLst>
              <a:ext uri="{FF2B5EF4-FFF2-40B4-BE49-F238E27FC236}">
                <a16:creationId xmlns:a16="http://schemas.microsoft.com/office/drawing/2014/main" id="{7FE617E0-1A75-47FD-B35D-45AE902AE946}"/>
              </a:ext>
            </a:extLst>
          </p:cNvPr>
          <p:cNvSpPr/>
          <p:nvPr/>
        </p:nvSpPr>
        <p:spPr>
          <a:xfrm>
            <a:off x="3769995" y="3285010"/>
            <a:ext cx="2023110" cy="341630"/>
          </a:xfrm>
          <a:custGeom>
            <a:avLst/>
            <a:gdLst/>
            <a:ahLst/>
            <a:cxnLst/>
            <a:rect l="l" t="t" r="r" b="b"/>
            <a:pathLst>
              <a:path w="2023110" h="341630">
                <a:moveTo>
                  <a:pt x="0" y="341375"/>
                </a:moveTo>
                <a:lnTo>
                  <a:pt x="2023109" y="341375"/>
                </a:lnTo>
                <a:lnTo>
                  <a:pt x="2023109" y="0"/>
                </a:lnTo>
                <a:lnTo>
                  <a:pt x="0" y="0"/>
                </a:lnTo>
                <a:lnTo>
                  <a:pt x="0" y="341375"/>
                </a:lnTo>
                <a:close/>
              </a:path>
            </a:pathLst>
          </a:custGeom>
          <a:solidFill>
            <a:srgbClr val="C00000"/>
          </a:solidFill>
        </p:spPr>
        <p:txBody>
          <a:bodyPr wrap="square" lIns="0" tIns="0" rIns="0" bIns="0" rtlCol="0"/>
          <a:lstStyle/>
          <a:p>
            <a:endParaRPr/>
          </a:p>
        </p:txBody>
      </p:sp>
      <p:sp>
        <p:nvSpPr>
          <p:cNvPr id="8" name="object 8">
            <a:extLst>
              <a:ext uri="{FF2B5EF4-FFF2-40B4-BE49-F238E27FC236}">
                <a16:creationId xmlns:a16="http://schemas.microsoft.com/office/drawing/2014/main" id="{33B46C2D-9593-4500-B318-7622C1C1BD97}"/>
              </a:ext>
            </a:extLst>
          </p:cNvPr>
          <p:cNvSpPr/>
          <p:nvPr/>
        </p:nvSpPr>
        <p:spPr>
          <a:xfrm>
            <a:off x="3769995" y="3285010"/>
            <a:ext cx="2023110" cy="341630"/>
          </a:xfrm>
          <a:custGeom>
            <a:avLst/>
            <a:gdLst/>
            <a:ahLst/>
            <a:cxnLst/>
            <a:rect l="l" t="t" r="r" b="b"/>
            <a:pathLst>
              <a:path w="2023110" h="341630">
                <a:moveTo>
                  <a:pt x="0" y="341375"/>
                </a:moveTo>
                <a:lnTo>
                  <a:pt x="2023109" y="341375"/>
                </a:lnTo>
                <a:lnTo>
                  <a:pt x="2023109" y="0"/>
                </a:lnTo>
                <a:lnTo>
                  <a:pt x="0" y="0"/>
                </a:lnTo>
                <a:lnTo>
                  <a:pt x="0" y="341375"/>
                </a:lnTo>
                <a:close/>
              </a:path>
            </a:pathLst>
          </a:custGeom>
          <a:ln w="9906">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8F35CD88-0C16-4845-9B24-437A8BA2C9CD}"/>
              </a:ext>
            </a:extLst>
          </p:cNvPr>
          <p:cNvSpPr/>
          <p:nvPr/>
        </p:nvSpPr>
        <p:spPr>
          <a:xfrm>
            <a:off x="3659123" y="3243481"/>
            <a:ext cx="764286" cy="509778"/>
          </a:xfrm>
          <a:prstGeom prst="rect">
            <a:avLst/>
          </a:prstGeom>
          <a:blipFill>
            <a:blip r:embed="rId3"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3F7A8D43-9800-4594-99FA-1E83126E1E0E}"/>
              </a:ext>
            </a:extLst>
          </p:cNvPr>
          <p:cNvSpPr/>
          <p:nvPr/>
        </p:nvSpPr>
        <p:spPr>
          <a:xfrm>
            <a:off x="4119372" y="3243481"/>
            <a:ext cx="764286" cy="509778"/>
          </a:xfrm>
          <a:prstGeom prst="rect">
            <a:avLst/>
          </a:prstGeom>
          <a:blipFill>
            <a:blip r:embed="rId4"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5BBED39C-DE2F-406A-8A5E-D99C9C8182D9}"/>
              </a:ext>
            </a:extLst>
          </p:cNvPr>
          <p:cNvSpPr/>
          <p:nvPr/>
        </p:nvSpPr>
        <p:spPr>
          <a:xfrm>
            <a:off x="4579621" y="3243481"/>
            <a:ext cx="764285" cy="509778"/>
          </a:xfrm>
          <a:prstGeom prst="rect">
            <a:avLst/>
          </a:prstGeom>
          <a:blipFill>
            <a:blip r:embed="rId5" cstate="print"/>
            <a:stretch>
              <a:fillRect/>
            </a:stretch>
          </a:blipFill>
        </p:spPr>
        <p:txBody>
          <a:bodyPr wrap="square" lIns="0" tIns="0" rIns="0" bIns="0" rtlCol="0"/>
          <a:lstStyle/>
          <a:p>
            <a:endParaRPr/>
          </a:p>
        </p:txBody>
      </p:sp>
      <p:sp>
        <p:nvSpPr>
          <p:cNvPr id="12" name="object 12">
            <a:extLst>
              <a:ext uri="{FF2B5EF4-FFF2-40B4-BE49-F238E27FC236}">
                <a16:creationId xmlns:a16="http://schemas.microsoft.com/office/drawing/2014/main" id="{B3B20DAC-4ED7-4D9E-AC34-2BD79B386038}"/>
              </a:ext>
            </a:extLst>
          </p:cNvPr>
          <p:cNvSpPr/>
          <p:nvPr/>
        </p:nvSpPr>
        <p:spPr>
          <a:xfrm>
            <a:off x="5039867" y="3243481"/>
            <a:ext cx="767334" cy="509778"/>
          </a:xfrm>
          <a:prstGeom prst="rect">
            <a:avLst/>
          </a:prstGeom>
          <a:blipFill>
            <a:blip r:embed="rId6"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65B6217C-5CE2-481C-9D4E-CC29D0DCAF78}"/>
              </a:ext>
            </a:extLst>
          </p:cNvPr>
          <p:cNvSpPr/>
          <p:nvPr/>
        </p:nvSpPr>
        <p:spPr>
          <a:xfrm>
            <a:off x="5503165" y="3243481"/>
            <a:ext cx="419849" cy="509778"/>
          </a:xfrm>
          <a:prstGeom prst="rect">
            <a:avLst/>
          </a:prstGeom>
          <a:blipFill>
            <a:blip r:embed="rId7" cstate="print"/>
            <a:stretch>
              <a:fillRect/>
            </a:stretch>
          </a:blipFill>
        </p:spPr>
        <p:txBody>
          <a:bodyPr wrap="square" lIns="0" tIns="0" rIns="0" bIns="0" rtlCol="0"/>
          <a:lstStyle/>
          <a:p>
            <a:endParaRPr/>
          </a:p>
        </p:txBody>
      </p:sp>
      <p:sp>
        <p:nvSpPr>
          <p:cNvPr id="14" name="object 14">
            <a:extLst>
              <a:ext uri="{FF2B5EF4-FFF2-40B4-BE49-F238E27FC236}">
                <a16:creationId xmlns:a16="http://schemas.microsoft.com/office/drawing/2014/main" id="{F6A46D16-4582-460D-8DEC-14649FE0E9C6}"/>
              </a:ext>
            </a:extLst>
          </p:cNvPr>
          <p:cNvSpPr txBox="1"/>
          <p:nvPr/>
        </p:nvSpPr>
        <p:spPr>
          <a:xfrm>
            <a:off x="3789427" y="3325522"/>
            <a:ext cx="1983739" cy="250518"/>
          </a:xfrm>
          <a:prstGeom prst="rect">
            <a:avLst/>
          </a:prstGeom>
        </p:spPr>
        <p:txBody>
          <a:bodyPr vert="horz" wrap="square" lIns="0" tIns="0" rIns="0" bIns="0" rtlCol="0">
            <a:spAutoFit/>
          </a:bodyPr>
          <a:lstStyle/>
          <a:p>
            <a:pPr marL="12700">
              <a:lnSpc>
                <a:spcPts val="2155"/>
              </a:lnSpc>
            </a:pPr>
            <a:r>
              <a:rPr b="1" dirty="0">
                <a:solidFill>
                  <a:srgbClr val="FFFFFF"/>
                </a:solidFill>
                <a:latin typeface="黑体"/>
                <a:cs typeface="黑体"/>
              </a:rPr>
              <a:t>精密单点定位(PPP)</a:t>
            </a:r>
            <a:endParaRPr b="1" dirty="0">
              <a:latin typeface="黑体"/>
              <a:cs typeface="黑体"/>
            </a:endParaRPr>
          </a:p>
        </p:txBody>
      </p:sp>
      <p:sp>
        <p:nvSpPr>
          <p:cNvPr id="15" name="object 15">
            <a:extLst>
              <a:ext uri="{FF2B5EF4-FFF2-40B4-BE49-F238E27FC236}">
                <a16:creationId xmlns:a16="http://schemas.microsoft.com/office/drawing/2014/main" id="{06F814AD-A88B-497C-9F5B-48052E86BE43}"/>
              </a:ext>
            </a:extLst>
          </p:cNvPr>
          <p:cNvSpPr/>
          <p:nvPr/>
        </p:nvSpPr>
        <p:spPr>
          <a:xfrm>
            <a:off x="6665595" y="3295678"/>
            <a:ext cx="2023110" cy="340360"/>
          </a:xfrm>
          <a:custGeom>
            <a:avLst/>
            <a:gdLst/>
            <a:ahLst/>
            <a:cxnLst/>
            <a:rect l="l" t="t" r="r" b="b"/>
            <a:pathLst>
              <a:path w="2023109" h="340360">
                <a:moveTo>
                  <a:pt x="0" y="339851"/>
                </a:moveTo>
                <a:lnTo>
                  <a:pt x="2023110" y="339851"/>
                </a:lnTo>
                <a:lnTo>
                  <a:pt x="2023110" y="0"/>
                </a:lnTo>
                <a:lnTo>
                  <a:pt x="0" y="0"/>
                </a:lnTo>
                <a:lnTo>
                  <a:pt x="0" y="339851"/>
                </a:lnTo>
                <a:close/>
              </a:path>
            </a:pathLst>
          </a:custGeom>
          <a:solidFill>
            <a:srgbClr val="C00000"/>
          </a:solidFill>
        </p:spPr>
        <p:txBody>
          <a:bodyPr wrap="square" lIns="0" tIns="0" rIns="0" bIns="0" rtlCol="0"/>
          <a:lstStyle/>
          <a:p>
            <a:endParaRPr/>
          </a:p>
        </p:txBody>
      </p:sp>
      <p:sp>
        <p:nvSpPr>
          <p:cNvPr id="16" name="object 16">
            <a:extLst>
              <a:ext uri="{FF2B5EF4-FFF2-40B4-BE49-F238E27FC236}">
                <a16:creationId xmlns:a16="http://schemas.microsoft.com/office/drawing/2014/main" id="{46826045-9930-4D4E-BC3C-AC77B3513C3D}"/>
              </a:ext>
            </a:extLst>
          </p:cNvPr>
          <p:cNvSpPr/>
          <p:nvPr/>
        </p:nvSpPr>
        <p:spPr>
          <a:xfrm>
            <a:off x="6665595" y="3295678"/>
            <a:ext cx="2023110" cy="340360"/>
          </a:xfrm>
          <a:custGeom>
            <a:avLst/>
            <a:gdLst/>
            <a:ahLst/>
            <a:cxnLst/>
            <a:rect l="l" t="t" r="r" b="b"/>
            <a:pathLst>
              <a:path w="2023109" h="340360">
                <a:moveTo>
                  <a:pt x="0" y="339851"/>
                </a:moveTo>
                <a:lnTo>
                  <a:pt x="2023110" y="339851"/>
                </a:lnTo>
                <a:lnTo>
                  <a:pt x="2023110" y="0"/>
                </a:lnTo>
                <a:lnTo>
                  <a:pt x="0" y="0"/>
                </a:lnTo>
                <a:lnTo>
                  <a:pt x="0" y="339851"/>
                </a:lnTo>
                <a:close/>
              </a:path>
            </a:pathLst>
          </a:custGeom>
          <a:ln w="9906">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13B8A55A-77A4-4F56-B237-C8F88978188A}"/>
              </a:ext>
            </a:extLst>
          </p:cNvPr>
          <p:cNvSpPr/>
          <p:nvPr/>
        </p:nvSpPr>
        <p:spPr>
          <a:xfrm>
            <a:off x="6899909" y="3253388"/>
            <a:ext cx="764286" cy="509777"/>
          </a:xfrm>
          <a:prstGeom prst="rect">
            <a:avLst/>
          </a:prstGeom>
          <a:blipFill>
            <a:blip r:embed="rId8" cstate="print"/>
            <a:stretch>
              <a:fillRect/>
            </a:stretch>
          </a:blipFill>
        </p:spPr>
        <p:txBody>
          <a:bodyPr wrap="square" lIns="0" tIns="0" rIns="0" bIns="0" rtlCol="0"/>
          <a:lstStyle/>
          <a:p>
            <a:endParaRPr/>
          </a:p>
        </p:txBody>
      </p:sp>
      <p:sp>
        <p:nvSpPr>
          <p:cNvPr id="19" name="object 19">
            <a:extLst>
              <a:ext uri="{FF2B5EF4-FFF2-40B4-BE49-F238E27FC236}">
                <a16:creationId xmlns:a16="http://schemas.microsoft.com/office/drawing/2014/main" id="{087CCD5D-A956-4288-B19F-E58AA52989FB}"/>
              </a:ext>
            </a:extLst>
          </p:cNvPr>
          <p:cNvSpPr/>
          <p:nvPr/>
        </p:nvSpPr>
        <p:spPr>
          <a:xfrm>
            <a:off x="7707630" y="3253388"/>
            <a:ext cx="764285" cy="509777"/>
          </a:xfrm>
          <a:prstGeom prst="rect">
            <a:avLst/>
          </a:prstGeom>
          <a:blipFill>
            <a:blip r:embed="rId9" cstate="print"/>
            <a:stretch>
              <a:fillRect/>
            </a:stretch>
          </a:blipFill>
        </p:spPr>
        <p:txBody>
          <a:bodyPr wrap="square" lIns="0" tIns="0" rIns="0" bIns="0" rtlCol="0"/>
          <a:lstStyle/>
          <a:p>
            <a:endParaRPr/>
          </a:p>
        </p:txBody>
      </p:sp>
      <p:sp>
        <p:nvSpPr>
          <p:cNvPr id="20" name="object 20">
            <a:extLst>
              <a:ext uri="{FF2B5EF4-FFF2-40B4-BE49-F238E27FC236}">
                <a16:creationId xmlns:a16="http://schemas.microsoft.com/office/drawing/2014/main" id="{69F7DE74-B092-402B-9FB4-FF849CDC2564}"/>
              </a:ext>
            </a:extLst>
          </p:cNvPr>
          <p:cNvSpPr txBox="1"/>
          <p:nvPr/>
        </p:nvSpPr>
        <p:spPr>
          <a:xfrm>
            <a:off x="7030466" y="3335428"/>
            <a:ext cx="1293495" cy="250518"/>
          </a:xfrm>
          <a:prstGeom prst="rect">
            <a:avLst/>
          </a:prstGeom>
        </p:spPr>
        <p:txBody>
          <a:bodyPr vert="horz" wrap="square" lIns="0" tIns="0" rIns="0" bIns="0" rtlCol="0">
            <a:spAutoFit/>
          </a:bodyPr>
          <a:lstStyle/>
          <a:p>
            <a:pPr marL="12700">
              <a:lnSpc>
                <a:spcPts val="2155"/>
              </a:lnSpc>
            </a:pPr>
            <a:r>
              <a:rPr b="1" dirty="0">
                <a:solidFill>
                  <a:srgbClr val="FFFFFF"/>
                </a:solidFill>
                <a:latin typeface="黑体"/>
                <a:cs typeface="黑体"/>
              </a:rPr>
              <a:t>网络RTK技术</a:t>
            </a:r>
            <a:endParaRPr dirty="0">
              <a:latin typeface="黑体"/>
              <a:cs typeface="黑体"/>
            </a:endParaRPr>
          </a:p>
        </p:txBody>
      </p:sp>
      <p:sp>
        <p:nvSpPr>
          <p:cNvPr id="21" name="object 21">
            <a:extLst>
              <a:ext uri="{FF2B5EF4-FFF2-40B4-BE49-F238E27FC236}">
                <a16:creationId xmlns:a16="http://schemas.microsoft.com/office/drawing/2014/main" id="{7BE641A0-86C6-44C0-B63D-228A221AA908}"/>
              </a:ext>
            </a:extLst>
          </p:cNvPr>
          <p:cNvSpPr/>
          <p:nvPr/>
        </p:nvSpPr>
        <p:spPr>
          <a:xfrm>
            <a:off x="3320414" y="5013989"/>
            <a:ext cx="2024380" cy="340995"/>
          </a:xfrm>
          <a:custGeom>
            <a:avLst/>
            <a:gdLst/>
            <a:ahLst/>
            <a:cxnLst/>
            <a:rect l="l" t="t" r="r" b="b"/>
            <a:pathLst>
              <a:path w="2024379" h="340995">
                <a:moveTo>
                  <a:pt x="0" y="340613"/>
                </a:moveTo>
                <a:lnTo>
                  <a:pt x="2023872" y="340613"/>
                </a:lnTo>
                <a:lnTo>
                  <a:pt x="2023872" y="0"/>
                </a:lnTo>
                <a:lnTo>
                  <a:pt x="0" y="0"/>
                </a:lnTo>
                <a:lnTo>
                  <a:pt x="0" y="340613"/>
                </a:lnTo>
                <a:close/>
              </a:path>
            </a:pathLst>
          </a:custGeom>
          <a:solidFill>
            <a:srgbClr val="6F2F9F"/>
          </a:solidFill>
        </p:spPr>
        <p:txBody>
          <a:bodyPr wrap="square" lIns="0" tIns="0" rIns="0" bIns="0" rtlCol="0"/>
          <a:lstStyle/>
          <a:p>
            <a:endParaRPr/>
          </a:p>
        </p:txBody>
      </p:sp>
      <p:sp>
        <p:nvSpPr>
          <p:cNvPr id="22" name="object 22">
            <a:extLst>
              <a:ext uri="{FF2B5EF4-FFF2-40B4-BE49-F238E27FC236}">
                <a16:creationId xmlns:a16="http://schemas.microsoft.com/office/drawing/2014/main" id="{FB29BF1B-63DF-4F29-B117-7AF08212F060}"/>
              </a:ext>
            </a:extLst>
          </p:cNvPr>
          <p:cNvSpPr/>
          <p:nvPr/>
        </p:nvSpPr>
        <p:spPr>
          <a:xfrm>
            <a:off x="3499104" y="4971696"/>
            <a:ext cx="1684782" cy="509778"/>
          </a:xfrm>
          <a:prstGeom prst="rect">
            <a:avLst/>
          </a:prstGeom>
          <a:blipFill>
            <a:blip r:embed="rId10" cstate="print"/>
            <a:stretch>
              <a:fillRect/>
            </a:stretch>
          </a:blipFill>
        </p:spPr>
        <p:txBody>
          <a:bodyPr wrap="square" lIns="0" tIns="0" rIns="0" bIns="0" rtlCol="0"/>
          <a:lstStyle/>
          <a:p>
            <a:endParaRPr/>
          </a:p>
        </p:txBody>
      </p:sp>
      <p:sp>
        <p:nvSpPr>
          <p:cNvPr id="23" name="object 23">
            <a:extLst>
              <a:ext uri="{FF2B5EF4-FFF2-40B4-BE49-F238E27FC236}">
                <a16:creationId xmlns:a16="http://schemas.microsoft.com/office/drawing/2014/main" id="{CAD9A91F-73D0-4C0A-AADF-C71EC1C5FA70}"/>
              </a:ext>
            </a:extLst>
          </p:cNvPr>
          <p:cNvSpPr txBox="1"/>
          <p:nvPr/>
        </p:nvSpPr>
        <p:spPr>
          <a:xfrm>
            <a:off x="3320414" y="5013989"/>
            <a:ext cx="2024380" cy="312265"/>
          </a:xfrm>
          <a:prstGeom prst="rect">
            <a:avLst/>
          </a:prstGeom>
          <a:ln w="9906">
            <a:solidFill>
              <a:srgbClr val="000000"/>
            </a:solidFill>
          </a:ln>
        </p:spPr>
        <p:txBody>
          <a:bodyPr vert="horz" wrap="square" lIns="0" tIns="34925" rIns="0" bIns="0" rtlCol="0">
            <a:spAutoFit/>
          </a:bodyPr>
          <a:lstStyle/>
          <a:p>
            <a:pPr marL="316230">
              <a:spcBef>
                <a:spcPts val="275"/>
              </a:spcBef>
            </a:pPr>
            <a:r>
              <a:rPr b="1" dirty="0">
                <a:solidFill>
                  <a:srgbClr val="FFFFFF"/>
                </a:solidFill>
                <a:latin typeface="黑体"/>
                <a:cs typeface="黑体"/>
              </a:rPr>
              <a:t>伪距单点定位</a:t>
            </a:r>
            <a:endParaRPr>
              <a:latin typeface="黑体"/>
              <a:cs typeface="黑体"/>
            </a:endParaRPr>
          </a:p>
        </p:txBody>
      </p:sp>
      <p:sp>
        <p:nvSpPr>
          <p:cNvPr id="24" name="object 24">
            <a:extLst>
              <a:ext uri="{FF2B5EF4-FFF2-40B4-BE49-F238E27FC236}">
                <a16:creationId xmlns:a16="http://schemas.microsoft.com/office/drawing/2014/main" id="{B4E2CA0A-CA0A-4DC4-8C23-F3E738E50466}"/>
              </a:ext>
            </a:extLst>
          </p:cNvPr>
          <p:cNvSpPr/>
          <p:nvPr/>
        </p:nvSpPr>
        <p:spPr>
          <a:xfrm>
            <a:off x="5591175" y="5013989"/>
            <a:ext cx="2023110" cy="340995"/>
          </a:xfrm>
          <a:custGeom>
            <a:avLst/>
            <a:gdLst/>
            <a:ahLst/>
            <a:cxnLst/>
            <a:rect l="l" t="t" r="r" b="b"/>
            <a:pathLst>
              <a:path w="2023110" h="340995">
                <a:moveTo>
                  <a:pt x="0" y="340613"/>
                </a:moveTo>
                <a:lnTo>
                  <a:pt x="2023110" y="340613"/>
                </a:lnTo>
                <a:lnTo>
                  <a:pt x="2023110" y="0"/>
                </a:lnTo>
                <a:lnTo>
                  <a:pt x="0" y="0"/>
                </a:lnTo>
                <a:lnTo>
                  <a:pt x="0" y="340613"/>
                </a:lnTo>
                <a:close/>
              </a:path>
            </a:pathLst>
          </a:custGeom>
          <a:solidFill>
            <a:srgbClr val="6F2F9F"/>
          </a:solidFill>
        </p:spPr>
        <p:txBody>
          <a:bodyPr wrap="square" lIns="0" tIns="0" rIns="0" bIns="0" rtlCol="0"/>
          <a:lstStyle/>
          <a:p>
            <a:endParaRPr/>
          </a:p>
        </p:txBody>
      </p:sp>
      <p:sp>
        <p:nvSpPr>
          <p:cNvPr id="25" name="object 25">
            <a:extLst>
              <a:ext uri="{FF2B5EF4-FFF2-40B4-BE49-F238E27FC236}">
                <a16:creationId xmlns:a16="http://schemas.microsoft.com/office/drawing/2014/main" id="{244EC005-FF1B-4CBB-BADE-E18516094795}"/>
              </a:ext>
            </a:extLst>
          </p:cNvPr>
          <p:cNvSpPr/>
          <p:nvPr/>
        </p:nvSpPr>
        <p:spPr>
          <a:xfrm>
            <a:off x="5769103" y="4971696"/>
            <a:ext cx="1684781" cy="509778"/>
          </a:xfrm>
          <a:prstGeom prst="rect">
            <a:avLst/>
          </a:prstGeom>
          <a:blipFill>
            <a:blip r:embed="rId11" cstate="print"/>
            <a:stretch>
              <a:fillRect/>
            </a:stretch>
          </a:blipFill>
        </p:spPr>
        <p:txBody>
          <a:bodyPr wrap="square" lIns="0" tIns="0" rIns="0" bIns="0" rtlCol="0"/>
          <a:lstStyle/>
          <a:p>
            <a:endParaRPr/>
          </a:p>
        </p:txBody>
      </p:sp>
      <p:sp>
        <p:nvSpPr>
          <p:cNvPr id="26" name="object 26">
            <a:extLst>
              <a:ext uri="{FF2B5EF4-FFF2-40B4-BE49-F238E27FC236}">
                <a16:creationId xmlns:a16="http://schemas.microsoft.com/office/drawing/2014/main" id="{8CD5A84F-DEB3-420F-B746-5099DF4AE1BC}"/>
              </a:ext>
            </a:extLst>
          </p:cNvPr>
          <p:cNvSpPr txBox="1"/>
          <p:nvPr/>
        </p:nvSpPr>
        <p:spPr>
          <a:xfrm>
            <a:off x="5591175" y="5013989"/>
            <a:ext cx="2023110" cy="312265"/>
          </a:xfrm>
          <a:prstGeom prst="rect">
            <a:avLst/>
          </a:prstGeom>
          <a:ln w="9906">
            <a:solidFill>
              <a:srgbClr val="000000"/>
            </a:solidFill>
          </a:ln>
        </p:spPr>
        <p:txBody>
          <a:bodyPr vert="horz" wrap="square" lIns="0" tIns="34925" rIns="0" bIns="0" rtlCol="0">
            <a:spAutoFit/>
          </a:bodyPr>
          <a:lstStyle/>
          <a:p>
            <a:pPr marL="315595">
              <a:spcBef>
                <a:spcPts val="275"/>
              </a:spcBef>
            </a:pPr>
            <a:r>
              <a:rPr b="1" dirty="0">
                <a:solidFill>
                  <a:srgbClr val="FFFFFF"/>
                </a:solidFill>
                <a:latin typeface="黑体"/>
                <a:cs typeface="黑体"/>
              </a:rPr>
              <a:t>伪距差分定位</a:t>
            </a:r>
            <a:endParaRPr>
              <a:latin typeface="黑体"/>
              <a:cs typeface="黑体"/>
            </a:endParaRPr>
          </a:p>
        </p:txBody>
      </p:sp>
      <p:sp>
        <p:nvSpPr>
          <p:cNvPr id="27" name="object 27">
            <a:extLst>
              <a:ext uri="{FF2B5EF4-FFF2-40B4-BE49-F238E27FC236}">
                <a16:creationId xmlns:a16="http://schemas.microsoft.com/office/drawing/2014/main" id="{DA7D0468-716A-4B69-8E51-D998BF671E50}"/>
              </a:ext>
            </a:extLst>
          </p:cNvPr>
          <p:cNvSpPr/>
          <p:nvPr/>
        </p:nvSpPr>
        <p:spPr>
          <a:xfrm>
            <a:off x="7776590" y="5012464"/>
            <a:ext cx="2023110" cy="326390"/>
          </a:xfrm>
          <a:custGeom>
            <a:avLst/>
            <a:gdLst/>
            <a:ahLst/>
            <a:cxnLst/>
            <a:rect l="l" t="t" r="r" b="b"/>
            <a:pathLst>
              <a:path w="2023109" h="326389">
                <a:moveTo>
                  <a:pt x="0" y="326135"/>
                </a:moveTo>
                <a:lnTo>
                  <a:pt x="2023110" y="326135"/>
                </a:lnTo>
                <a:lnTo>
                  <a:pt x="2023110" y="0"/>
                </a:lnTo>
                <a:lnTo>
                  <a:pt x="0" y="0"/>
                </a:lnTo>
                <a:lnTo>
                  <a:pt x="0" y="326135"/>
                </a:lnTo>
                <a:close/>
              </a:path>
            </a:pathLst>
          </a:custGeom>
          <a:solidFill>
            <a:srgbClr val="6F2F9F"/>
          </a:solidFill>
        </p:spPr>
        <p:txBody>
          <a:bodyPr wrap="square" lIns="0" tIns="0" rIns="0" bIns="0" rtlCol="0"/>
          <a:lstStyle/>
          <a:p>
            <a:endParaRPr/>
          </a:p>
        </p:txBody>
      </p:sp>
      <p:sp>
        <p:nvSpPr>
          <p:cNvPr id="28" name="object 28">
            <a:extLst>
              <a:ext uri="{FF2B5EF4-FFF2-40B4-BE49-F238E27FC236}">
                <a16:creationId xmlns:a16="http://schemas.microsoft.com/office/drawing/2014/main" id="{17AD1F88-7041-4772-BBBE-2D016F5131A3}"/>
              </a:ext>
            </a:extLst>
          </p:cNvPr>
          <p:cNvSpPr/>
          <p:nvPr/>
        </p:nvSpPr>
        <p:spPr>
          <a:xfrm>
            <a:off x="7954517" y="4963314"/>
            <a:ext cx="1684782" cy="509778"/>
          </a:xfrm>
          <a:prstGeom prst="rect">
            <a:avLst/>
          </a:prstGeom>
          <a:blipFill>
            <a:blip r:embed="rId12" cstate="print"/>
            <a:stretch>
              <a:fillRect/>
            </a:stretch>
          </a:blipFill>
        </p:spPr>
        <p:txBody>
          <a:bodyPr wrap="square" lIns="0" tIns="0" rIns="0" bIns="0" rtlCol="0"/>
          <a:lstStyle/>
          <a:p>
            <a:endParaRPr/>
          </a:p>
        </p:txBody>
      </p:sp>
      <p:sp>
        <p:nvSpPr>
          <p:cNvPr id="29" name="object 29">
            <a:extLst>
              <a:ext uri="{FF2B5EF4-FFF2-40B4-BE49-F238E27FC236}">
                <a16:creationId xmlns:a16="http://schemas.microsoft.com/office/drawing/2014/main" id="{5CD39F3C-0ECC-442D-B684-08CCF0A0EE8C}"/>
              </a:ext>
            </a:extLst>
          </p:cNvPr>
          <p:cNvSpPr txBox="1"/>
          <p:nvPr/>
        </p:nvSpPr>
        <p:spPr>
          <a:xfrm>
            <a:off x="7776590" y="5012465"/>
            <a:ext cx="2023110" cy="305211"/>
          </a:xfrm>
          <a:prstGeom prst="rect">
            <a:avLst/>
          </a:prstGeom>
          <a:ln w="9906">
            <a:solidFill>
              <a:srgbClr val="000000"/>
            </a:solidFill>
          </a:ln>
        </p:spPr>
        <p:txBody>
          <a:bodyPr vert="horz" wrap="square" lIns="0" tIns="27939" rIns="0" bIns="0" rtlCol="0">
            <a:spAutoFit/>
          </a:bodyPr>
          <a:lstStyle/>
          <a:p>
            <a:pPr marL="316230">
              <a:spcBef>
                <a:spcPts val="219"/>
              </a:spcBef>
            </a:pPr>
            <a:r>
              <a:rPr b="1" dirty="0">
                <a:solidFill>
                  <a:srgbClr val="FFFFFF"/>
                </a:solidFill>
                <a:latin typeface="黑体"/>
                <a:cs typeface="黑体"/>
              </a:rPr>
              <a:t>载波静态定位</a:t>
            </a:r>
            <a:endParaRPr>
              <a:latin typeface="黑体"/>
              <a:cs typeface="黑体"/>
            </a:endParaRPr>
          </a:p>
        </p:txBody>
      </p:sp>
      <p:sp>
        <p:nvSpPr>
          <p:cNvPr id="30" name="object 30">
            <a:extLst>
              <a:ext uri="{FF2B5EF4-FFF2-40B4-BE49-F238E27FC236}">
                <a16:creationId xmlns:a16="http://schemas.microsoft.com/office/drawing/2014/main" id="{33B9F986-928A-4F7A-8322-4745B92A99EA}"/>
              </a:ext>
            </a:extLst>
          </p:cNvPr>
          <p:cNvSpPr/>
          <p:nvPr/>
        </p:nvSpPr>
        <p:spPr>
          <a:xfrm>
            <a:off x="3334130" y="5733316"/>
            <a:ext cx="2023110" cy="340995"/>
          </a:xfrm>
          <a:custGeom>
            <a:avLst/>
            <a:gdLst/>
            <a:ahLst/>
            <a:cxnLst/>
            <a:rect l="l" t="t" r="r" b="b"/>
            <a:pathLst>
              <a:path w="2023110" h="340995">
                <a:moveTo>
                  <a:pt x="0" y="340613"/>
                </a:moveTo>
                <a:lnTo>
                  <a:pt x="2023110" y="340613"/>
                </a:lnTo>
                <a:lnTo>
                  <a:pt x="2023110" y="0"/>
                </a:lnTo>
                <a:lnTo>
                  <a:pt x="0" y="0"/>
                </a:lnTo>
                <a:lnTo>
                  <a:pt x="0" y="340613"/>
                </a:lnTo>
                <a:close/>
              </a:path>
            </a:pathLst>
          </a:custGeom>
          <a:solidFill>
            <a:srgbClr val="5F5F5F"/>
          </a:solidFill>
        </p:spPr>
        <p:txBody>
          <a:bodyPr wrap="square" lIns="0" tIns="0" rIns="0" bIns="0" rtlCol="0"/>
          <a:lstStyle/>
          <a:p>
            <a:endParaRPr/>
          </a:p>
        </p:txBody>
      </p:sp>
      <p:sp>
        <p:nvSpPr>
          <p:cNvPr id="31" name="object 31">
            <a:extLst>
              <a:ext uri="{FF2B5EF4-FFF2-40B4-BE49-F238E27FC236}">
                <a16:creationId xmlns:a16="http://schemas.microsoft.com/office/drawing/2014/main" id="{7BD049FC-E5A6-4892-B727-3D74815AA4D2}"/>
              </a:ext>
            </a:extLst>
          </p:cNvPr>
          <p:cNvSpPr/>
          <p:nvPr/>
        </p:nvSpPr>
        <p:spPr>
          <a:xfrm>
            <a:off x="3742183" y="5691786"/>
            <a:ext cx="1224533" cy="505204"/>
          </a:xfrm>
          <a:prstGeom prst="rect">
            <a:avLst/>
          </a:prstGeom>
          <a:blipFill>
            <a:blip r:embed="rId13" cstate="print"/>
            <a:stretch>
              <a:fillRect/>
            </a:stretch>
          </a:blipFill>
        </p:spPr>
        <p:txBody>
          <a:bodyPr wrap="square" lIns="0" tIns="0" rIns="0" bIns="0" rtlCol="0"/>
          <a:lstStyle/>
          <a:p>
            <a:endParaRPr/>
          </a:p>
        </p:txBody>
      </p:sp>
      <p:sp>
        <p:nvSpPr>
          <p:cNvPr id="32" name="object 32">
            <a:extLst>
              <a:ext uri="{FF2B5EF4-FFF2-40B4-BE49-F238E27FC236}">
                <a16:creationId xmlns:a16="http://schemas.microsoft.com/office/drawing/2014/main" id="{9E820D94-A137-4571-B6CD-2448C3ECD7C5}"/>
              </a:ext>
            </a:extLst>
          </p:cNvPr>
          <p:cNvSpPr txBox="1"/>
          <p:nvPr/>
        </p:nvSpPr>
        <p:spPr>
          <a:xfrm>
            <a:off x="3334130" y="5733315"/>
            <a:ext cx="2023110" cy="312906"/>
          </a:xfrm>
          <a:prstGeom prst="rect">
            <a:avLst/>
          </a:prstGeom>
          <a:ln w="9906">
            <a:solidFill>
              <a:srgbClr val="000000"/>
            </a:solidFill>
          </a:ln>
        </p:spPr>
        <p:txBody>
          <a:bodyPr vert="horz" wrap="square" lIns="0" tIns="35560" rIns="0" bIns="0" rtlCol="0">
            <a:spAutoFit/>
          </a:bodyPr>
          <a:lstStyle/>
          <a:p>
            <a:pPr marL="545465">
              <a:spcBef>
                <a:spcPts val="280"/>
              </a:spcBef>
            </a:pPr>
            <a:r>
              <a:rPr b="1" dirty="0">
                <a:latin typeface="黑体"/>
                <a:cs typeface="黑体"/>
              </a:rPr>
              <a:t>绝对定位</a:t>
            </a:r>
            <a:endParaRPr>
              <a:latin typeface="黑体"/>
              <a:cs typeface="黑体"/>
            </a:endParaRPr>
          </a:p>
        </p:txBody>
      </p:sp>
      <p:sp>
        <p:nvSpPr>
          <p:cNvPr id="33" name="object 33">
            <a:extLst>
              <a:ext uri="{FF2B5EF4-FFF2-40B4-BE49-F238E27FC236}">
                <a16:creationId xmlns:a16="http://schemas.microsoft.com/office/drawing/2014/main" id="{58FF8669-3A85-4308-9B70-6B84A41E5390}"/>
              </a:ext>
            </a:extLst>
          </p:cNvPr>
          <p:cNvSpPr/>
          <p:nvPr/>
        </p:nvSpPr>
        <p:spPr>
          <a:xfrm>
            <a:off x="6661022" y="5713504"/>
            <a:ext cx="2023110" cy="340995"/>
          </a:xfrm>
          <a:custGeom>
            <a:avLst/>
            <a:gdLst/>
            <a:ahLst/>
            <a:cxnLst/>
            <a:rect l="l" t="t" r="r" b="b"/>
            <a:pathLst>
              <a:path w="2023109" h="340995">
                <a:moveTo>
                  <a:pt x="0" y="340613"/>
                </a:moveTo>
                <a:lnTo>
                  <a:pt x="2023109" y="340613"/>
                </a:lnTo>
                <a:lnTo>
                  <a:pt x="2023109" y="0"/>
                </a:lnTo>
                <a:lnTo>
                  <a:pt x="0" y="0"/>
                </a:lnTo>
                <a:lnTo>
                  <a:pt x="0" y="340613"/>
                </a:lnTo>
                <a:close/>
              </a:path>
            </a:pathLst>
          </a:custGeom>
          <a:solidFill>
            <a:srgbClr val="5F5F5F"/>
          </a:solidFill>
        </p:spPr>
        <p:txBody>
          <a:bodyPr wrap="square" lIns="0" tIns="0" rIns="0" bIns="0" rtlCol="0"/>
          <a:lstStyle/>
          <a:p>
            <a:endParaRPr/>
          </a:p>
        </p:txBody>
      </p:sp>
      <p:sp>
        <p:nvSpPr>
          <p:cNvPr id="34" name="object 34">
            <a:extLst>
              <a:ext uri="{FF2B5EF4-FFF2-40B4-BE49-F238E27FC236}">
                <a16:creationId xmlns:a16="http://schemas.microsoft.com/office/drawing/2014/main" id="{0FE6681D-354F-4325-9E0B-CDDC54692E68}"/>
              </a:ext>
            </a:extLst>
          </p:cNvPr>
          <p:cNvSpPr/>
          <p:nvPr/>
        </p:nvSpPr>
        <p:spPr>
          <a:xfrm>
            <a:off x="7069074" y="5671975"/>
            <a:ext cx="1224533" cy="509778"/>
          </a:xfrm>
          <a:prstGeom prst="rect">
            <a:avLst/>
          </a:prstGeom>
          <a:blipFill>
            <a:blip r:embed="rId14" cstate="print"/>
            <a:stretch>
              <a:fillRect/>
            </a:stretch>
          </a:blipFill>
        </p:spPr>
        <p:txBody>
          <a:bodyPr wrap="square" lIns="0" tIns="0" rIns="0" bIns="0" rtlCol="0"/>
          <a:lstStyle/>
          <a:p>
            <a:endParaRPr/>
          </a:p>
        </p:txBody>
      </p:sp>
      <p:sp>
        <p:nvSpPr>
          <p:cNvPr id="35" name="object 35">
            <a:extLst>
              <a:ext uri="{FF2B5EF4-FFF2-40B4-BE49-F238E27FC236}">
                <a16:creationId xmlns:a16="http://schemas.microsoft.com/office/drawing/2014/main" id="{26F6230B-0D30-4C7E-A7AD-E88910CF2634}"/>
              </a:ext>
            </a:extLst>
          </p:cNvPr>
          <p:cNvSpPr txBox="1"/>
          <p:nvPr/>
        </p:nvSpPr>
        <p:spPr>
          <a:xfrm>
            <a:off x="6661022" y="5713503"/>
            <a:ext cx="2023110" cy="312906"/>
          </a:xfrm>
          <a:prstGeom prst="rect">
            <a:avLst/>
          </a:prstGeom>
          <a:ln w="9906">
            <a:solidFill>
              <a:srgbClr val="000000"/>
            </a:solidFill>
          </a:ln>
        </p:spPr>
        <p:txBody>
          <a:bodyPr vert="horz" wrap="square" lIns="0" tIns="35560" rIns="0" bIns="0" rtlCol="0">
            <a:spAutoFit/>
          </a:bodyPr>
          <a:lstStyle/>
          <a:p>
            <a:pPr marL="546100">
              <a:spcBef>
                <a:spcPts val="280"/>
              </a:spcBef>
            </a:pPr>
            <a:r>
              <a:rPr b="1" dirty="0">
                <a:latin typeface="黑体"/>
                <a:cs typeface="黑体"/>
              </a:rPr>
              <a:t>相对定位</a:t>
            </a:r>
            <a:endParaRPr>
              <a:latin typeface="黑体"/>
              <a:cs typeface="黑体"/>
            </a:endParaRPr>
          </a:p>
        </p:txBody>
      </p:sp>
      <p:sp>
        <p:nvSpPr>
          <p:cNvPr id="36" name="object 36">
            <a:extLst>
              <a:ext uri="{FF2B5EF4-FFF2-40B4-BE49-F238E27FC236}">
                <a16:creationId xmlns:a16="http://schemas.microsoft.com/office/drawing/2014/main" id="{557DE48B-E61E-4EB8-BF83-02A1468C03B7}"/>
              </a:ext>
            </a:extLst>
          </p:cNvPr>
          <p:cNvSpPr/>
          <p:nvPr/>
        </p:nvSpPr>
        <p:spPr>
          <a:xfrm>
            <a:off x="7776590" y="4131591"/>
            <a:ext cx="2023110" cy="340360"/>
          </a:xfrm>
          <a:custGeom>
            <a:avLst/>
            <a:gdLst/>
            <a:ahLst/>
            <a:cxnLst/>
            <a:rect l="l" t="t" r="r" b="b"/>
            <a:pathLst>
              <a:path w="2023109" h="340360">
                <a:moveTo>
                  <a:pt x="0" y="339851"/>
                </a:moveTo>
                <a:lnTo>
                  <a:pt x="2023110" y="339851"/>
                </a:lnTo>
                <a:lnTo>
                  <a:pt x="2023110" y="0"/>
                </a:lnTo>
                <a:lnTo>
                  <a:pt x="0" y="0"/>
                </a:lnTo>
                <a:lnTo>
                  <a:pt x="0" y="339851"/>
                </a:lnTo>
                <a:close/>
              </a:path>
            </a:pathLst>
          </a:custGeom>
          <a:solidFill>
            <a:srgbClr val="00AF50"/>
          </a:solidFill>
        </p:spPr>
        <p:txBody>
          <a:bodyPr wrap="square" lIns="0" tIns="0" rIns="0" bIns="0" rtlCol="0"/>
          <a:lstStyle/>
          <a:p>
            <a:endParaRPr/>
          </a:p>
        </p:txBody>
      </p:sp>
      <p:sp>
        <p:nvSpPr>
          <p:cNvPr id="37" name="object 37">
            <a:extLst>
              <a:ext uri="{FF2B5EF4-FFF2-40B4-BE49-F238E27FC236}">
                <a16:creationId xmlns:a16="http://schemas.microsoft.com/office/drawing/2014/main" id="{DC9456F5-DBDE-401A-9FDA-3F5B3E8B9B65}"/>
              </a:ext>
            </a:extLst>
          </p:cNvPr>
          <p:cNvSpPr/>
          <p:nvPr/>
        </p:nvSpPr>
        <p:spPr>
          <a:xfrm>
            <a:off x="7776590" y="4131591"/>
            <a:ext cx="2023110" cy="340360"/>
          </a:xfrm>
          <a:custGeom>
            <a:avLst/>
            <a:gdLst/>
            <a:ahLst/>
            <a:cxnLst/>
            <a:rect l="l" t="t" r="r" b="b"/>
            <a:pathLst>
              <a:path w="2023109" h="340360">
                <a:moveTo>
                  <a:pt x="0" y="339851"/>
                </a:moveTo>
                <a:lnTo>
                  <a:pt x="2023110" y="339851"/>
                </a:lnTo>
                <a:lnTo>
                  <a:pt x="2023110" y="0"/>
                </a:lnTo>
                <a:lnTo>
                  <a:pt x="0" y="0"/>
                </a:lnTo>
                <a:lnTo>
                  <a:pt x="0" y="339851"/>
                </a:lnTo>
                <a:close/>
              </a:path>
            </a:pathLst>
          </a:custGeom>
          <a:ln w="9906">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7F733D35-FA6E-480F-9E9C-3C045129863A}"/>
              </a:ext>
            </a:extLst>
          </p:cNvPr>
          <p:cNvSpPr/>
          <p:nvPr/>
        </p:nvSpPr>
        <p:spPr>
          <a:xfrm>
            <a:off x="8241031" y="4089301"/>
            <a:ext cx="764285" cy="509777"/>
          </a:xfrm>
          <a:prstGeom prst="rect">
            <a:avLst/>
          </a:prstGeom>
          <a:blipFill>
            <a:blip r:embed="rId15" cstate="print"/>
            <a:stretch>
              <a:fillRect/>
            </a:stretch>
          </a:blipFill>
        </p:spPr>
        <p:txBody>
          <a:bodyPr wrap="square" lIns="0" tIns="0" rIns="0" bIns="0" rtlCol="0"/>
          <a:lstStyle/>
          <a:p>
            <a:endParaRPr/>
          </a:p>
        </p:txBody>
      </p:sp>
      <p:sp>
        <p:nvSpPr>
          <p:cNvPr id="39" name="object 39">
            <a:extLst>
              <a:ext uri="{FF2B5EF4-FFF2-40B4-BE49-F238E27FC236}">
                <a16:creationId xmlns:a16="http://schemas.microsoft.com/office/drawing/2014/main" id="{73EBF310-B854-45BF-8308-B30A0E51AB66}"/>
              </a:ext>
            </a:extLst>
          </p:cNvPr>
          <p:cNvSpPr/>
          <p:nvPr/>
        </p:nvSpPr>
        <p:spPr>
          <a:xfrm>
            <a:off x="8701279" y="4089301"/>
            <a:ext cx="651509" cy="509777"/>
          </a:xfrm>
          <a:prstGeom prst="rect">
            <a:avLst/>
          </a:prstGeom>
          <a:blipFill>
            <a:blip r:embed="rId16" cstate="print"/>
            <a:stretch>
              <a:fillRect/>
            </a:stretch>
          </a:blipFill>
        </p:spPr>
        <p:txBody>
          <a:bodyPr wrap="square" lIns="0" tIns="0" rIns="0" bIns="0" rtlCol="0"/>
          <a:lstStyle/>
          <a:p>
            <a:endParaRPr/>
          </a:p>
        </p:txBody>
      </p:sp>
      <p:sp>
        <p:nvSpPr>
          <p:cNvPr id="40" name="object 40">
            <a:extLst>
              <a:ext uri="{FF2B5EF4-FFF2-40B4-BE49-F238E27FC236}">
                <a16:creationId xmlns:a16="http://schemas.microsoft.com/office/drawing/2014/main" id="{D6E9D628-DC5D-48AB-AAA2-AFB159A41221}"/>
              </a:ext>
            </a:extLst>
          </p:cNvPr>
          <p:cNvSpPr txBox="1"/>
          <p:nvPr/>
        </p:nvSpPr>
        <p:spPr>
          <a:xfrm>
            <a:off x="8371841" y="4171343"/>
            <a:ext cx="833119" cy="250518"/>
          </a:xfrm>
          <a:prstGeom prst="rect">
            <a:avLst/>
          </a:prstGeom>
        </p:spPr>
        <p:txBody>
          <a:bodyPr vert="horz" wrap="square" lIns="0" tIns="0" rIns="0" bIns="0" rtlCol="0">
            <a:spAutoFit/>
          </a:bodyPr>
          <a:lstStyle/>
          <a:p>
            <a:pPr marL="12700">
              <a:lnSpc>
                <a:spcPts val="2155"/>
              </a:lnSpc>
            </a:pPr>
            <a:r>
              <a:rPr b="1" dirty="0">
                <a:solidFill>
                  <a:srgbClr val="FFFFFF"/>
                </a:solidFill>
                <a:latin typeface="黑体"/>
                <a:cs typeface="黑体"/>
              </a:rPr>
              <a:t>常规RTK</a:t>
            </a:r>
            <a:endParaRPr>
              <a:latin typeface="黑体"/>
              <a:cs typeface="黑体"/>
            </a:endParaRPr>
          </a:p>
        </p:txBody>
      </p:sp>
      <p:sp>
        <p:nvSpPr>
          <p:cNvPr id="41" name="object 41">
            <a:extLst>
              <a:ext uri="{FF2B5EF4-FFF2-40B4-BE49-F238E27FC236}">
                <a16:creationId xmlns:a16="http://schemas.microsoft.com/office/drawing/2014/main" id="{DB87EABE-101B-44C2-B1D9-DB5E6DC7DA0F}"/>
              </a:ext>
            </a:extLst>
          </p:cNvPr>
          <p:cNvSpPr/>
          <p:nvPr/>
        </p:nvSpPr>
        <p:spPr>
          <a:xfrm>
            <a:off x="5591175" y="4132353"/>
            <a:ext cx="2023110" cy="340360"/>
          </a:xfrm>
          <a:custGeom>
            <a:avLst/>
            <a:gdLst/>
            <a:ahLst/>
            <a:cxnLst/>
            <a:rect l="l" t="t" r="r" b="b"/>
            <a:pathLst>
              <a:path w="2023110" h="340360">
                <a:moveTo>
                  <a:pt x="0" y="339851"/>
                </a:moveTo>
                <a:lnTo>
                  <a:pt x="2023110" y="339851"/>
                </a:lnTo>
                <a:lnTo>
                  <a:pt x="2023110" y="0"/>
                </a:lnTo>
                <a:lnTo>
                  <a:pt x="0" y="0"/>
                </a:lnTo>
                <a:lnTo>
                  <a:pt x="0" y="339851"/>
                </a:lnTo>
                <a:close/>
              </a:path>
            </a:pathLst>
          </a:custGeom>
          <a:solidFill>
            <a:srgbClr val="00AF50"/>
          </a:solidFill>
        </p:spPr>
        <p:txBody>
          <a:bodyPr wrap="square" lIns="0" tIns="0" rIns="0" bIns="0" rtlCol="0"/>
          <a:lstStyle/>
          <a:p>
            <a:endParaRPr/>
          </a:p>
        </p:txBody>
      </p:sp>
      <p:sp>
        <p:nvSpPr>
          <p:cNvPr id="42" name="object 42">
            <a:extLst>
              <a:ext uri="{FF2B5EF4-FFF2-40B4-BE49-F238E27FC236}">
                <a16:creationId xmlns:a16="http://schemas.microsoft.com/office/drawing/2014/main" id="{B5DDFC15-DC2B-421D-A130-1AE355789C06}"/>
              </a:ext>
            </a:extLst>
          </p:cNvPr>
          <p:cNvSpPr/>
          <p:nvPr/>
        </p:nvSpPr>
        <p:spPr>
          <a:xfrm>
            <a:off x="5769103" y="4090063"/>
            <a:ext cx="1684781" cy="509778"/>
          </a:xfrm>
          <a:prstGeom prst="rect">
            <a:avLst/>
          </a:prstGeom>
          <a:blipFill>
            <a:blip r:embed="rId17" cstate="print"/>
            <a:stretch>
              <a:fillRect/>
            </a:stretch>
          </a:blipFill>
        </p:spPr>
        <p:txBody>
          <a:bodyPr wrap="square" lIns="0" tIns="0" rIns="0" bIns="0" rtlCol="0"/>
          <a:lstStyle/>
          <a:p>
            <a:endParaRPr/>
          </a:p>
        </p:txBody>
      </p:sp>
      <p:sp>
        <p:nvSpPr>
          <p:cNvPr id="43" name="object 43">
            <a:extLst>
              <a:ext uri="{FF2B5EF4-FFF2-40B4-BE49-F238E27FC236}">
                <a16:creationId xmlns:a16="http://schemas.microsoft.com/office/drawing/2014/main" id="{80CAB5F8-F319-4EC6-AEF3-862C091C9417}"/>
              </a:ext>
            </a:extLst>
          </p:cNvPr>
          <p:cNvSpPr txBox="1"/>
          <p:nvPr/>
        </p:nvSpPr>
        <p:spPr>
          <a:xfrm>
            <a:off x="5591175" y="4132353"/>
            <a:ext cx="2023110" cy="311624"/>
          </a:xfrm>
          <a:prstGeom prst="rect">
            <a:avLst/>
          </a:prstGeom>
          <a:ln w="9906">
            <a:solidFill>
              <a:srgbClr val="000000"/>
            </a:solidFill>
          </a:ln>
        </p:spPr>
        <p:txBody>
          <a:bodyPr vert="horz" wrap="square" lIns="0" tIns="34290" rIns="0" bIns="0" rtlCol="0">
            <a:spAutoFit/>
          </a:bodyPr>
          <a:lstStyle/>
          <a:p>
            <a:pPr marL="315595">
              <a:spcBef>
                <a:spcPts val="270"/>
              </a:spcBef>
            </a:pPr>
            <a:r>
              <a:rPr b="1" dirty="0">
                <a:solidFill>
                  <a:srgbClr val="FFFFFF"/>
                </a:solidFill>
                <a:latin typeface="黑体"/>
                <a:cs typeface="黑体"/>
              </a:rPr>
              <a:t>广域差分定位</a:t>
            </a:r>
            <a:endParaRPr>
              <a:latin typeface="黑体"/>
              <a:cs typeface="黑体"/>
            </a:endParaRPr>
          </a:p>
        </p:txBody>
      </p:sp>
      <p:sp>
        <p:nvSpPr>
          <p:cNvPr id="44" name="object 44">
            <a:extLst>
              <a:ext uri="{FF2B5EF4-FFF2-40B4-BE49-F238E27FC236}">
                <a16:creationId xmlns:a16="http://schemas.microsoft.com/office/drawing/2014/main" id="{8844F1EC-B5D1-4DB5-803F-F05FCD891E63}"/>
              </a:ext>
            </a:extLst>
          </p:cNvPr>
          <p:cNvSpPr/>
          <p:nvPr/>
        </p:nvSpPr>
        <p:spPr>
          <a:xfrm>
            <a:off x="4304792" y="5354603"/>
            <a:ext cx="76200" cy="379095"/>
          </a:xfrm>
          <a:custGeom>
            <a:avLst/>
            <a:gdLst/>
            <a:ahLst/>
            <a:cxnLst/>
            <a:rect l="l" t="t" r="r" b="b"/>
            <a:pathLst>
              <a:path w="76200" h="379095">
                <a:moveTo>
                  <a:pt x="44425" y="76149"/>
                </a:moveTo>
                <a:lnTo>
                  <a:pt x="31725" y="76250"/>
                </a:lnTo>
                <a:lnTo>
                  <a:pt x="34162" y="378764"/>
                </a:lnTo>
                <a:lnTo>
                  <a:pt x="46862" y="378663"/>
                </a:lnTo>
                <a:lnTo>
                  <a:pt x="44425" y="76149"/>
                </a:lnTo>
                <a:close/>
              </a:path>
              <a:path w="76200" h="379095">
                <a:moveTo>
                  <a:pt x="37464" y="0"/>
                </a:moveTo>
                <a:lnTo>
                  <a:pt x="0" y="76504"/>
                </a:lnTo>
                <a:lnTo>
                  <a:pt x="31725" y="76250"/>
                </a:lnTo>
                <a:lnTo>
                  <a:pt x="31622" y="63550"/>
                </a:lnTo>
                <a:lnTo>
                  <a:pt x="69847" y="63449"/>
                </a:lnTo>
                <a:lnTo>
                  <a:pt x="37464" y="0"/>
                </a:lnTo>
                <a:close/>
              </a:path>
              <a:path w="76200" h="379095">
                <a:moveTo>
                  <a:pt x="44322" y="63449"/>
                </a:moveTo>
                <a:lnTo>
                  <a:pt x="31622" y="63550"/>
                </a:lnTo>
                <a:lnTo>
                  <a:pt x="31725" y="76250"/>
                </a:lnTo>
                <a:lnTo>
                  <a:pt x="44425" y="76149"/>
                </a:lnTo>
                <a:lnTo>
                  <a:pt x="44322" y="63449"/>
                </a:lnTo>
                <a:close/>
              </a:path>
              <a:path w="76200" h="379095">
                <a:moveTo>
                  <a:pt x="69847" y="63449"/>
                </a:moveTo>
                <a:lnTo>
                  <a:pt x="44322" y="63449"/>
                </a:lnTo>
                <a:lnTo>
                  <a:pt x="44425" y="76149"/>
                </a:lnTo>
                <a:lnTo>
                  <a:pt x="76200" y="75895"/>
                </a:lnTo>
                <a:lnTo>
                  <a:pt x="69847" y="63449"/>
                </a:lnTo>
                <a:close/>
              </a:path>
            </a:pathLst>
          </a:custGeom>
          <a:solidFill>
            <a:srgbClr val="FFC000"/>
          </a:solidFill>
        </p:spPr>
        <p:txBody>
          <a:bodyPr wrap="square" lIns="0" tIns="0" rIns="0" bIns="0" rtlCol="0"/>
          <a:lstStyle/>
          <a:p>
            <a:endParaRPr/>
          </a:p>
        </p:txBody>
      </p:sp>
      <p:sp>
        <p:nvSpPr>
          <p:cNvPr id="45" name="object 45">
            <a:extLst>
              <a:ext uri="{FF2B5EF4-FFF2-40B4-BE49-F238E27FC236}">
                <a16:creationId xmlns:a16="http://schemas.microsoft.com/office/drawing/2014/main" id="{A9F06981-8827-43B4-A166-0CDCB0956BC3}"/>
              </a:ext>
            </a:extLst>
          </p:cNvPr>
          <p:cNvSpPr/>
          <p:nvPr/>
        </p:nvSpPr>
        <p:spPr>
          <a:xfrm>
            <a:off x="6590157" y="5343171"/>
            <a:ext cx="488950" cy="375920"/>
          </a:xfrm>
          <a:custGeom>
            <a:avLst/>
            <a:gdLst/>
            <a:ahLst/>
            <a:cxnLst/>
            <a:rect l="l" t="t" r="r" b="b"/>
            <a:pathLst>
              <a:path w="488950" h="375920">
                <a:moveTo>
                  <a:pt x="64433" y="41217"/>
                </a:moveTo>
                <a:lnTo>
                  <a:pt x="56718" y="51323"/>
                </a:lnTo>
                <a:lnTo>
                  <a:pt x="480821" y="375373"/>
                </a:lnTo>
                <a:lnTo>
                  <a:pt x="488441" y="365290"/>
                </a:lnTo>
                <a:lnTo>
                  <a:pt x="64433" y="41217"/>
                </a:lnTo>
                <a:close/>
              </a:path>
              <a:path w="488950" h="375920">
                <a:moveTo>
                  <a:pt x="0" y="0"/>
                </a:moveTo>
                <a:lnTo>
                  <a:pt x="37464" y="76542"/>
                </a:lnTo>
                <a:lnTo>
                  <a:pt x="56718" y="51323"/>
                </a:lnTo>
                <a:lnTo>
                  <a:pt x="46608" y="43599"/>
                </a:lnTo>
                <a:lnTo>
                  <a:pt x="54355" y="33515"/>
                </a:lnTo>
                <a:lnTo>
                  <a:pt x="70313" y="33515"/>
                </a:lnTo>
                <a:lnTo>
                  <a:pt x="83692" y="15989"/>
                </a:lnTo>
                <a:lnTo>
                  <a:pt x="0" y="0"/>
                </a:lnTo>
                <a:close/>
              </a:path>
              <a:path w="488950" h="375920">
                <a:moveTo>
                  <a:pt x="54355" y="33515"/>
                </a:moveTo>
                <a:lnTo>
                  <a:pt x="46608" y="43599"/>
                </a:lnTo>
                <a:lnTo>
                  <a:pt x="56718" y="51323"/>
                </a:lnTo>
                <a:lnTo>
                  <a:pt x="64433" y="41217"/>
                </a:lnTo>
                <a:lnTo>
                  <a:pt x="54355" y="33515"/>
                </a:lnTo>
                <a:close/>
              </a:path>
              <a:path w="488950" h="375920">
                <a:moveTo>
                  <a:pt x="70313" y="33515"/>
                </a:moveTo>
                <a:lnTo>
                  <a:pt x="54355" y="33515"/>
                </a:lnTo>
                <a:lnTo>
                  <a:pt x="64433" y="41217"/>
                </a:lnTo>
                <a:lnTo>
                  <a:pt x="70313" y="33515"/>
                </a:lnTo>
                <a:close/>
              </a:path>
            </a:pathLst>
          </a:custGeom>
          <a:solidFill>
            <a:srgbClr val="FFC000"/>
          </a:solidFill>
        </p:spPr>
        <p:txBody>
          <a:bodyPr wrap="square" lIns="0" tIns="0" rIns="0" bIns="0" rtlCol="0"/>
          <a:lstStyle/>
          <a:p>
            <a:endParaRPr/>
          </a:p>
        </p:txBody>
      </p:sp>
      <p:sp>
        <p:nvSpPr>
          <p:cNvPr id="46" name="object 46">
            <a:extLst>
              <a:ext uri="{FF2B5EF4-FFF2-40B4-BE49-F238E27FC236}">
                <a16:creationId xmlns:a16="http://schemas.microsoft.com/office/drawing/2014/main" id="{BE484CBE-B7D8-4FD7-99A8-C9C8CABEBE84}"/>
              </a:ext>
            </a:extLst>
          </p:cNvPr>
          <p:cNvSpPr/>
          <p:nvPr/>
        </p:nvSpPr>
        <p:spPr>
          <a:xfrm>
            <a:off x="8252968" y="5346221"/>
            <a:ext cx="521334" cy="372745"/>
          </a:xfrm>
          <a:custGeom>
            <a:avLst/>
            <a:gdLst/>
            <a:ahLst/>
            <a:cxnLst/>
            <a:rect l="l" t="t" r="r" b="b"/>
            <a:pathLst>
              <a:path w="521334" h="372745">
                <a:moveTo>
                  <a:pt x="455239" y="38926"/>
                </a:moveTo>
                <a:lnTo>
                  <a:pt x="0" y="362102"/>
                </a:lnTo>
                <a:lnTo>
                  <a:pt x="7365" y="372465"/>
                </a:lnTo>
                <a:lnTo>
                  <a:pt x="462590" y="49288"/>
                </a:lnTo>
                <a:lnTo>
                  <a:pt x="455239" y="38926"/>
                </a:lnTo>
                <a:close/>
              </a:path>
              <a:path w="521334" h="372745">
                <a:moveTo>
                  <a:pt x="504218" y="31584"/>
                </a:moveTo>
                <a:lnTo>
                  <a:pt x="465581" y="31584"/>
                </a:lnTo>
                <a:lnTo>
                  <a:pt x="472948" y="41935"/>
                </a:lnTo>
                <a:lnTo>
                  <a:pt x="462590" y="49288"/>
                </a:lnTo>
                <a:lnTo>
                  <a:pt x="480949" y="75171"/>
                </a:lnTo>
                <a:lnTo>
                  <a:pt x="504218" y="31584"/>
                </a:lnTo>
                <a:close/>
              </a:path>
              <a:path w="521334" h="372745">
                <a:moveTo>
                  <a:pt x="465581" y="31584"/>
                </a:moveTo>
                <a:lnTo>
                  <a:pt x="455239" y="38926"/>
                </a:lnTo>
                <a:lnTo>
                  <a:pt x="462590" y="49288"/>
                </a:lnTo>
                <a:lnTo>
                  <a:pt x="472948" y="41935"/>
                </a:lnTo>
                <a:lnTo>
                  <a:pt x="465581" y="31584"/>
                </a:lnTo>
                <a:close/>
              </a:path>
              <a:path w="521334" h="372745">
                <a:moveTo>
                  <a:pt x="521080" y="0"/>
                </a:moveTo>
                <a:lnTo>
                  <a:pt x="436879" y="13042"/>
                </a:lnTo>
                <a:lnTo>
                  <a:pt x="455239" y="38926"/>
                </a:lnTo>
                <a:lnTo>
                  <a:pt x="465581" y="31584"/>
                </a:lnTo>
                <a:lnTo>
                  <a:pt x="504218" y="31584"/>
                </a:lnTo>
                <a:lnTo>
                  <a:pt x="521080" y="0"/>
                </a:lnTo>
                <a:close/>
              </a:path>
            </a:pathLst>
          </a:custGeom>
          <a:solidFill>
            <a:srgbClr val="FFC000"/>
          </a:solidFill>
        </p:spPr>
        <p:txBody>
          <a:bodyPr wrap="square" lIns="0" tIns="0" rIns="0" bIns="0" rtlCol="0"/>
          <a:lstStyle/>
          <a:p>
            <a:endParaRPr/>
          </a:p>
        </p:txBody>
      </p:sp>
      <p:sp>
        <p:nvSpPr>
          <p:cNvPr id="47" name="object 47">
            <a:extLst>
              <a:ext uri="{FF2B5EF4-FFF2-40B4-BE49-F238E27FC236}">
                <a16:creationId xmlns:a16="http://schemas.microsoft.com/office/drawing/2014/main" id="{F283D21B-2AAD-4DBA-A6A8-281CDCEAB931}"/>
              </a:ext>
            </a:extLst>
          </p:cNvPr>
          <p:cNvSpPr/>
          <p:nvPr/>
        </p:nvSpPr>
        <p:spPr>
          <a:xfrm>
            <a:off x="8735948" y="4469920"/>
            <a:ext cx="76200" cy="538480"/>
          </a:xfrm>
          <a:custGeom>
            <a:avLst/>
            <a:gdLst/>
            <a:ahLst/>
            <a:cxnLst/>
            <a:rect l="l" t="t" r="r" b="b"/>
            <a:pathLst>
              <a:path w="76200" h="538479">
                <a:moveTo>
                  <a:pt x="44450" y="63500"/>
                </a:moveTo>
                <a:lnTo>
                  <a:pt x="31750" y="63500"/>
                </a:lnTo>
                <a:lnTo>
                  <a:pt x="31750" y="537972"/>
                </a:lnTo>
                <a:lnTo>
                  <a:pt x="44450" y="537972"/>
                </a:lnTo>
                <a:lnTo>
                  <a:pt x="44450" y="63500"/>
                </a:lnTo>
                <a:close/>
              </a:path>
              <a:path w="76200" h="538479">
                <a:moveTo>
                  <a:pt x="38100" y="0"/>
                </a:moveTo>
                <a:lnTo>
                  <a:pt x="0" y="76200"/>
                </a:lnTo>
                <a:lnTo>
                  <a:pt x="31750" y="76200"/>
                </a:lnTo>
                <a:lnTo>
                  <a:pt x="31750" y="63500"/>
                </a:lnTo>
                <a:lnTo>
                  <a:pt x="69850" y="63500"/>
                </a:lnTo>
                <a:lnTo>
                  <a:pt x="38100" y="0"/>
                </a:lnTo>
                <a:close/>
              </a:path>
              <a:path w="76200" h="538479">
                <a:moveTo>
                  <a:pt x="69850" y="63500"/>
                </a:moveTo>
                <a:lnTo>
                  <a:pt x="44450" y="63500"/>
                </a:lnTo>
                <a:lnTo>
                  <a:pt x="44450" y="76200"/>
                </a:lnTo>
                <a:lnTo>
                  <a:pt x="76200" y="76200"/>
                </a:lnTo>
                <a:lnTo>
                  <a:pt x="69850" y="63500"/>
                </a:lnTo>
                <a:close/>
              </a:path>
            </a:pathLst>
          </a:custGeom>
          <a:solidFill>
            <a:srgbClr val="FFC000"/>
          </a:solidFill>
        </p:spPr>
        <p:txBody>
          <a:bodyPr wrap="square" lIns="0" tIns="0" rIns="0" bIns="0" rtlCol="0"/>
          <a:lstStyle/>
          <a:p>
            <a:endParaRPr/>
          </a:p>
        </p:txBody>
      </p:sp>
      <p:sp>
        <p:nvSpPr>
          <p:cNvPr id="48" name="object 48">
            <a:extLst>
              <a:ext uri="{FF2B5EF4-FFF2-40B4-BE49-F238E27FC236}">
                <a16:creationId xmlns:a16="http://schemas.microsoft.com/office/drawing/2014/main" id="{36FC28FC-0B7E-4A56-8E60-F4A9DCF90E85}"/>
              </a:ext>
            </a:extLst>
          </p:cNvPr>
          <p:cNvSpPr/>
          <p:nvPr/>
        </p:nvSpPr>
        <p:spPr>
          <a:xfrm>
            <a:off x="6547484" y="4473730"/>
            <a:ext cx="76200" cy="539115"/>
          </a:xfrm>
          <a:custGeom>
            <a:avLst/>
            <a:gdLst/>
            <a:ahLst/>
            <a:cxnLst/>
            <a:rect l="l" t="t" r="r" b="b"/>
            <a:pathLst>
              <a:path w="76200" h="539114">
                <a:moveTo>
                  <a:pt x="44450" y="63500"/>
                </a:moveTo>
                <a:lnTo>
                  <a:pt x="31750" y="63500"/>
                </a:lnTo>
                <a:lnTo>
                  <a:pt x="31750" y="538734"/>
                </a:lnTo>
                <a:lnTo>
                  <a:pt x="44450" y="538734"/>
                </a:lnTo>
                <a:lnTo>
                  <a:pt x="44450" y="63500"/>
                </a:lnTo>
                <a:close/>
              </a:path>
              <a:path w="76200" h="539114">
                <a:moveTo>
                  <a:pt x="38100" y="0"/>
                </a:moveTo>
                <a:lnTo>
                  <a:pt x="0" y="76200"/>
                </a:lnTo>
                <a:lnTo>
                  <a:pt x="31750" y="76200"/>
                </a:lnTo>
                <a:lnTo>
                  <a:pt x="31750" y="63500"/>
                </a:lnTo>
                <a:lnTo>
                  <a:pt x="69850" y="63500"/>
                </a:lnTo>
                <a:lnTo>
                  <a:pt x="38100" y="0"/>
                </a:lnTo>
                <a:close/>
              </a:path>
              <a:path w="76200" h="539114">
                <a:moveTo>
                  <a:pt x="69850" y="63500"/>
                </a:moveTo>
                <a:lnTo>
                  <a:pt x="44450" y="63500"/>
                </a:lnTo>
                <a:lnTo>
                  <a:pt x="44450" y="76200"/>
                </a:lnTo>
                <a:lnTo>
                  <a:pt x="76200" y="76200"/>
                </a:lnTo>
                <a:lnTo>
                  <a:pt x="69850" y="63500"/>
                </a:lnTo>
                <a:close/>
              </a:path>
            </a:pathLst>
          </a:custGeom>
          <a:solidFill>
            <a:srgbClr val="FFC000"/>
          </a:solidFill>
        </p:spPr>
        <p:txBody>
          <a:bodyPr wrap="square" lIns="0" tIns="0" rIns="0" bIns="0" rtlCol="0"/>
          <a:lstStyle/>
          <a:p>
            <a:endParaRPr/>
          </a:p>
        </p:txBody>
      </p:sp>
      <p:sp>
        <p:nvSpPr>
          <p:cNvPr id="49" name="object 49">
            <a:extLst>
              <a:ext uri="{FF2B5EF4-FFF2-40B4-BE49-F238E27FC236}">
                <a16:creationId xmlns:a16="http://schemas.microsoft.com/office/drawing/2014/main" id="{FD8AC6B5-921E-4DC8-AC8C-B9BC31E1D384}"/>
              </a:ext>
            </a:extLst>
          </p:cNvPr>
          <p:cNvSpPr/>
          <p:nvPr/>
        </p:nvSpPr>
        <p:spPr>
          <a:xfrm>
            <a:off x="4317110" y="3635530"/>
            <a:ext cx="76200" cy="1392555"/>
          </a:xfrm>
          <a:custGeom>
            <a:avLst/>
            <a:gdLst/>
            <a:ahLst/>
            <a:cxnLst/>
            <a:rect l="l" t="t" r="r" b="b"/>
            <a:pathLst>
              <a:path w="76200" h="1392554">
                <a:moveTo>
                  <a:pt x="44450" y="63500"/>
                </a:moveTo>
                <a:lnTo>
                  <a:pt x="31750" y="63500"/>
                </a:lnTo>
                <a:lnTo>
                  <a:pt x="30987" y="1392174"/>
                </a:lnTo>
                <a:lnTo>
                  <a:pt x="43687" y="1392174"/>
                </a:lnTo>
                <a:lnTo>
                  <a:pt x="44450" y="63500"/>
                </a:lnTo>
                <a:close/>
              </a:path>
              <a:path w="76200" h="1392554">
                <a:moveTo>
                  <a:pt x="38100" y="0"/>
                </a:moveTo>
                <a:lnTo>
                  <a:pt x="0" y="76200"/>
                </a:lnTo>
                <a:lnTo>
                  <a:pt x="31742" y="76200"/>
                </a:lnTo>
                <a:lnTo>
                  <a:pt x="31750" y="63500"/>
                </a:lnTo>
                <a:lnTo>
                  <a:pt x="69850" y="63500"/>
                </a:lnTo>
                <a:lnTo>
                  <a:pt x="38100" y="0"/>
                </a:lnTo>
                <a:close/>
              </a:path>
              <a:path w="76200" h="1392554">
                <a:moveTo>
                  <a:pt x="69850" y="63500"/>
                </a:moveTo>
                <a:lnTo>
                  <a:pt x="44450" y="63500"/>
                </a:lnTo>
                <a:lnTo>
                  <a:pt x="44442" y="76200"/>
                </a:lnTo>
                <a:lnTo>
                  <a:pt x="76200" y="76200"/>
                </a:lnTo>
                <a:lnTo>
                  <a:pt x="69850" y="63500"/>
                </a:lnTo>
                <a:close/>
              </a:path>
            </a:pathLst>
          </a:custGeom>
          <a:solidFill>
            <a:srgbClr val="FFC000"/>
          </a:solidFill>
        </p:spPr>
        <p:txBody>
          <a:bodyPr wrap="square" lIns="0" tIns="0" rIns="0" bIns="0" rtlCol="0"/>
          <a:lstStyle/>
          <a:p>
            <a:endParaRPr/>
          </a:p>
        </p:txBody>
      </p:sp>
      <p:sp>
        <p:nvSpPr>
          <p:cNvPr id="50" name="object 50">
            <a:extLst>
              <a:ext uri="{FF2B5EF4-FFF2-40B4-BE49-F238E27FC236}">
                <a16:creationId xmlns:a16="http://schemas.microsoft.com/office/drawing/2014/main" id="{30B6455E-E5A1-4CA6-AAFD-2910AB6511CC}"/>
              </a:ext>
            </a:extLst>
          </p:cNvPr>
          <p:cNvSpPr/>
          <p:nvPr/>
        </p:nvSpPr>
        <p:spPr>
          <a:xfrm>
            <a:off x="6823203" y="3612670"/>
            <a:ext cx="668655" cy="522605"/>
          </a:xfrm>
          <a:custGeom>
            <a:avLst/>
            <a:gdLst/>
            <a:ahLst/>
            <a:cxnLst/>
            <a:rect l="l" t="t" r="r" b="b"/>
            <a:pathLst>
              <a:path w="668654" h="522605">
                <a:moveTo>
                  <a:pt x="604399" y="41842"/>
                </a:moveTo>
                <a:lnTo>
                  <a:pt x="0" y="512445"/>
                </a:lnTo>
                <a:lnTo>
                  <a:pt x="7874" y="522350"/>
                </a:lnTo>
                <a:lnTo>
                  <a:pt x="612196" y="51836"/>
                </a:lnTo>
                <a:lnTo>
                  <a:pt x="604399" y="41842"/>
                </a:lnTo>
                <a:close/>
              </a:path>
              <a:path w="668654" h="522605">
                <a:moveTo>
                  <a:pt x="652142" y="34036"/>
                </a:moveTo>
                <a:lnTo>
                  <a:pt x="614426" y="34036"/>
                </a:lnTo>
                <a:lnTo>
                  <a:pt x="622173" y="44068"/>
                </a:lnTo>
                <a:lnTo>
                  <a:pt x="612196" y="51836"/>
                </a:lnTo>
                <a:lnTo>
                  <a:pt x="631698" y="76835"/>
                </a:lnTo>
                <a:lnTo>
                  <a:pt x="652142" y="34036"/>
                </a:lnTo>
                <a:close/>
              </a:path>
              <a:path w="668654" h="522605">
                <a:moveTo>
                  <a:pt x="614426" y="34036"/>
                </a:moveTo>
                <a:lnTo>
                  <a:pt x="604399" y="41842"/>
                </a:lnTo>
                <a:lnTo>
                  <a:pt x="612196" y="51836"/>
                </a:lnTo>
                <a:lnTo>
                  <a:pt x="622173" y="44068"/>
                </a:lnTo>
                <a:lnTo>
                  <a:pt x="614426" y="34036"/>
                </a:lnTo>
                <a:close/>
              </a:path>
              <a:path w="668654" h="522605">
                <a:moveTo>
                  <a:pt x="668401" y="0"/>
                </a:moveTo>
                <a:lnTo>
                  <a:pt x="584835" y="16764"/>
                </a:lnTo>
                <a:lnTo>
                  <a:pt x="604399" y="41842"/>
                </a:lnTo>
                <a:lnTo>
                  <a:pt x="614426" y="34036"/>
                </a:lnTo>
                <a:lnTo>
                  <a:pt x="652142" y="34036"/>
                </a:lnTo>
                <a:lnTo>
                  <a:pt x="668401" y="0"/>
                </a:lnTo>
                <a:close/>
              </a:path>
            </a:pathLst>
          </a:custGeom>
          <a:solidFill>
            <a:srgbClr val="FFC000"/>
          </a:solidFill>
        </p:spPr>
        <p:txBody>
          <a:bodyPr wrap="square" lIns="0" tIns="0" rIns="0" bIns="0" rtlCol="0"/>
          <a:lstStyle/>
          <a:p>
            <a:endParaRPr/>
          </a:p>
        </p:txBody>
      </p:sp>
      <p:sp>
        <p:nvSpPr>
          <p:cNvPr id="51" name="object 51">
            <a:extLst>
              <a:ext uri="{FF2B5EF4-FFF2-40B4-BE49-F238E27FC236}">
                <a16:creationId xmlns:a16="http://schemas.microsoft.com/office/drawing/2014/main" id="{5AA9722E-571F-494C-85DA-034CF5B468AA}"/>
              </a:ext>
            </a:extLst>
          </p:cNvPr>
          <p:cNvSpPr/>
          <p:nvPr/>
        </p:nvSpPr>
        <p:spPr>
          <a:xfrm>
            <a:off x="7983093" y="3634768"/>
            <a:ext cx="794385" cy="502284"/>
          </a:xfrm>
          <a:custGeom>
            <a:avLst/>
            <a:gdLst/>
            <a:ahLst/>
            <a:cxnLst/>
            <a:rect l="l" t="t" r="r" b="b"/>
            <a:pathLst>
              <a:path w="794384" h="502285">
                <a:moveTo>
                  <a:pt x="67911" y="35207"/>
                </a:moveTo>
                <a:lnTo>
                  <a:pt x="61202" y="45890"/>
                </a:lnTo>
                <a:lnTo>
                  <a:pt x="787527" y="502157"/>
                </a:lnTo>
                <a:lnTo>
                  <a:pt x="794385" y="491489"/>
                </a:lnTo>
                <a:lnTo>
                  <a:pt x="67911" y="35207"/>
                </a:lnTo>
                <a:close/>
              </a:path>
              <a:path w="794384" h="502285">
                <a:moveTo>
                  <a:pt x="0" y="0"/>
                </a:moveTo>
                <a:lnTo>
                  <a:pt x="44323" y="72770"/>
                </a:lnTo>
                <a:lnTo>
                  <a:pt x="61202" y="45890"/>
                </a:lnTo>
                <a:lnTo>
                  <a:pt x="50418" y="39116"/>
                </a:lnTo>
                <a:lnTo>
                  <a:pt x="57150" y="28448"/>
                </a:lnTo>
                <a:lnTo>
                  <a:pt x="72155" y="28448"/>
                </a:lnTo>
                <a:lnTo>
                  <a:pt x="84836" y="8255"/>
                </a:lnTo>
                <a:lnTo>
                  <a:pt x="0" y="0"/>
                </a:lnTo>
                <a:close/>
              </a:path>
              <a:path w="794384" h="502285">
                <a:moveTo>
                  <a:pt x="57150" y="28448"/>
                </a:moveTo>
                <a:lnTo>
                  <a:pt x="50418" y="39116"/>
                </a:lnTo>
                <a:lnTo>
                  <a:pt x="61202" y="45890"/>
                </a:lnTo>
                <a:lnTo>
                  <a:pt x="67911" y="35207"/>
                </a:lnTo>
                <a:lnTo>
                  <a:pt x="57150" y="28448"/>
                </a:lnTo>
                <a:close/>
              </a:path>
              <a:path w="794384" h="502285">
                <a:moveTo>
                  <a:pt x="72155" y="28448"/>
                </a:moveTo>
                <a:lnTo>
                  <a:pt x="57150" y="28448"/>
                </a:lnTo>
                <a:lnTo>
                  <a:pt x="67911" y="35207"/>
                </a:lnTo>
                <a:lnTo>
                  <a:pt x="72155" y="28448"/>
                </a:lnTo>
                <a:close/>
              </a:path>
            </a:pathLst>
          </a:custGeom>
          <a:solidFill>
            <a:srgbClr val="FFC000"/>
          </a:solidFill>
        </p:spPr>
        <p:txBody>
          <a:bodyPr wrap="square" lIns="0" tIns="0" rIns="0" bIns="0" rtlCol="0"/>
          <a:lstStyle/>
          <a:p>
            <a:endParaRPr/>
          </a:p>
        </p:txBody>
      </p:sp>
      <p:sp>
        <p:nvSpPr>
          <p:cNvPr id="52" name="object 52">
            <a:extLst>
              <a:ext uri="{FF2B5EF4-FFF2-40B4-BE49-F238E27FC236}">
                <a16:creationId xmlns:a16="http://schemas.microsoft.com/office/drawing/2014/main" id="{FC1B2BF2-35E7-45C9-9707-84C691BEC8EE}"/>
              </a:ext>
            </a:extLst>
          </p:cNvPr>
          <p:cNvSpPr/>
          <p:nvPr/>
        </p:nvSpPr>
        <p:spPr>
          <a:xfrm>
            <a:off x="4774184" y="2707414"/>
            <a:ext cx="1019175" cy="591185"/>
          </a:xfrm>
          <a:custGeom>
            <a:avLst/>
            <a:gdLst/>
            <a:ahLst/>
            <a:cxnLst/>
            <a:rect l="l" t="t" r="r" b="b"/>
            <a:pathLst>
              <a:path w="1019175" h="591185">
                <a:moveTo>
                  <a:pt x="949699" y="32532"/>
                </a:moveTo>
                <a:lnTo>
                  <a:pt x="0" y="579754"/>
                </a:lnTo>
                <a:lnTo>
                  <a:pt x="6350" y="590676"/>
                </a:lnTo>
                <a:lnTo>
                  <a:pt x="956076" y="43564"/>
                </a:lnTo>
                <a:lnTo>
                  <a:pt x="949699" y="32532"/>
                </a:lnTo>
                <a:close/>
              </a:path>
              <a:path w="1019175" h="591185">
                <a:moveTo>
                  <a:pt x="1001604" y="26162"/>
                </a:moveTo>
                <a:lnTo>
                  <a:pt x="960755" y="26162"/>
                </a:lnTo>
                <a:lnTo>
                  <a:pt x="967105" y="37211"/>
                </a:lnTo>
                <a:lnTo>
                  <a:pt x="956076" y="43564"/>
                </a:lnTo>
                <a:lnTo>
                  <a:pt x="971931" y="70992"/>
                </a:lnTo>
                <a:lnTo>
                  <a:pt x="1001604" y="26162"/>
                </a:lnTo>
                <a:close/>
              </a:path>
              <a:path w="1019175" h="591185">
                <a:moveTo>
                  <a:pt x="960755" y="26162"/>
                </a:moveTo>
                <a:lnTo>
                  <a:pt x="949699" y="32532"/>
                </a:lnTo>
                <a:lnTo>
                  <a:pt x="956076" y="43564"/>
                </a:lnTo>
                <a:lnTo>
                  <a:pt x="967105" y="37211"/>
                </a:lnTo>
                <a:lnTo>
                  <a:pt x="960755" y="26162"/>
                </a:lnTo>
                <a:close/>
              </a:path>
              <a:path w="1019175" h="591185">
                <a:moveTo>
                  <a:pt x="1018920" y="0"/>
                </a:moveTo>
                <a:lnTo>
                  <a:pt x="933831" y="5079"/>
                </a:lnTo>
                <a:lnTo>
                  <a:pt x="949699" y="32532"/>
                </a:lnTo>
                <a:lnTo>
                  <a:pt x="960755" y="26162"/>
                </a:lnTo>
                <a:lnTo>
                  <a:pt x="1001604" y="26162"/>
                </a:lnTo>
                <a:lnTo>
                  <a:pt x="1018920" y="0"/>
                </a:lnTo>
                <a:close/>
              </a:path>
            </a:pathLst>
          </a:custGeom>
          <a:solidFill>
            <a:srgbClr val="FFC000"/>
          </a:solidFill>
        </p:spPr>
        <p:txBody>
          <a:bodyPr wrap="square" lIns="0" tIns="0" rIns="0" bIns="0" rtlCol="0"/>
          <a:lstStyle/>
          <a:p>
            <a:endParaRPr/>
          </a:p>
        </p:txBody>
      </p:sp>
      <p:sp>
        <p:nvSpPr>
          <p:cNvPr id="53" name="object 53">
            <a:extLst>
              <a:ext uri="{FF2B5EF4-FFF2-40B4-BE49-F238E27FC236}">
                <a16:creationId xmlns:a16="http://schemas.microsoft.com/office/drawing/2014/main" id="{E57B5120-B772-4B67-8CFC-F4A214586F72}"/>
              </a:ext>
            </a:extLst>
          </p:cNvPr>
          <p:cNvSpPr/>
          <p:nvPr/>
        </p:nvSpPr>
        <p:spPr>
          <a:xfrm>
            <a:off x="6580252" y="2715796"/>
            <a:ext cx="992505" cy="582295"/>
          </a:xfrm>
          <a:custGeom>
            <a:avLst/>
            <a:gdLst/>
            <a:ahLst/>
            <a:cxnLst/>
            <a:rect l="l" t="t" r="r" b="b"/>
            <a:pathLst>
              <a:path w="992504" h="582294">
                <a:moveTo>
                  <a:pt x="68959" y="32911"/>
                </a:moveTo>
                <a:lnTo>
                  <a:pt x="62595" y="43825"/>
                </a:lnTo>
                <a:lnTo>
                  <a:pt x="985901" y="582295"/>
                </a:lnTo>
                <a:lnTo>
                  <a:pt x="992251" y="571373"/>
                </a:lnTo>
                <a:lnTo>
                  <a:pt x="68959" y="32911"/>
                </a:lnTo>
                <a:close/>
              </a:path>
              <a:path w="992504" h="582294">
                <a:moveTo>
                  <a:pt x="0" y="0"/>
                </a:moveTo>
                <a:lnTo>
                  <a:pt x="46609" y="71247"/>
                </a:lnTo>
                <a:lnTo>
                  <a:pt x="62595" y="43825"/>
                </a:lnTo>
                <a:lnTo>
                  <a:pt x="51688" y="37464"/>
                </a:lnTo>
                <a:lnTo>
                  <a:pt x="58038" y="26543"/>
                </a:lnTo>
                <a:lnTo>
                  <a:pt x="72671" y="26543"/>
                </a:lnTo>
                <a:lnTo>
                  <a:pt x="84962" y="5461"/>
                </a:lnTo>
                <a:lnTo>
                  <a:pt x="0" y="0"/>
                </a:lnTo>
                <a:close/>
              </a:path>
              <a:path w="992504" h="582294">
                <a:moveTo>
                  <a:pt x="58038" y="26543"/>
                </a:moveTo>
                <a:lnTo>
                  <a:pt x="51688" y="37464"/>
                </a:lnTo>
                <a:lnTo>
                  <a:pt x="62595" y="43825"/>
                </a:lnTo>
                <a:lnTo>
                  <a:pt x="68959" y="32911"/>
                </a:lnTo>
                <a:lnTo>
                  <a:pt x="58038" y="26543"/>
                </a:lnTo>
                <a:close/>
              </a:path>
              <a:path w="992504" h="582294">
                <a:moveTo>
                  <a:pt x="72671" y="26543"/>
                </a:moveTo>
                <a:lnTo>
                  <a:pt x="58038" y="26543"/>
                </a:lnTo>
                <a:lnTo>
                  <a:pt x="68959" y="32911"/>
                </a:lnTo>
                <a:lnTo>
                  <a:pt x="72671" y="26543"/>
                </a:lnTo>
                <a:close/>
              </a:path>
            </a:pathLst>
          </a:custGeom>
          <a:solidFill>
            <a:srgbClr val="FFC000"/>
          </a:solidFill>
        </p:spPr>
        <p:txBody>
          <a:bodyPr wrap="square" lIns="0" tIns="0" rIns="0" bIns="0" rtlCol="0"/>
          <a:lstStyle/>
          <a:p>
            <a:endParaRPr/>
          </a:p>
        </p:txBody>
      </p:sp>
      <p:sp>
        <p:nvSpPr>
          <p:cNvPr id="54" name="object 54">
            <a:extLst>
              <a:ext uri="{FF2B5EF4-FFF2-40B4-BE49-F238E27FC236}">
                <a16:creationId xmlns:a16="http://schemas.microsoft.com/office/drawing/2014/main" id="{C9B0F16F-C9FF-4854-B70E-9E3F5A873DD7}"/>
              </a:ext>
            </a:extLst>
          </p:cNvPr>
          <p:cNvSpPr txBox="1"/>
          <p:nvPr/>
        </p:nvSpPr>
        <p:spPr>
          <a:xfrm>
            <a:off x="5184266" y="2375944"/>
            <a:ext cx="2023110" cy="303287"/>
          </a:xfrm>
          <a:prstGeom prst="rect">
            <a:avLst/>
          </a:prstGeom>
          <a:solidFill>
            <a:srgbClr val="89C5CD"/>
          </a:solidFill>
          <a:ln w="9906">
            <a:solidFill>
              <a:srgbClr val="000000"/>
            </a:solidFill>
          </a:ln>
        </p:spPr>
        <p:txBody>
          <a:bodyPr vert="horz" wrap="square" lIns="0" tIns="26034" rIns="0" bIns="0" rtlCol="0">
            <a:spAutoFit/>
          </a:bodyPr>
          <a:lstStyle/>
          <a:p>
            <a:pPr marL="521334">
              <a:spcBef>
                <a:spcPts val="204"/>
              </a:spcBef>
            </a:pPr>
            <a:r>
              <a:rPr spc="-10" dirty="0">
                <a:solidFill>
                  <a:srgbClr val="FFFFFF"/>
                </a:solidFill>
                <a:latin typeface="Verdana"/>
                <a:cs typeface="Verdana"/>
              </a:rPr>
              <a:t>PPP-RTK</a:t>
            </a:r>
            <a:endParaRPr>
              <a:latin typeface="Verdana"/>
              <a:cs typeface="Verdana"/>
            </a:endParaRPr>
          </a:p>
        </p:txBody>
      </p:sp>
      <p:sp>
        <p:nvSpPr>
          <p:cNvPr id="55" name="object 55">
            <a:extLst>
              <a:ext uri="{FF2B5EF4-FFF2-40B4-BE49-F238E27FC236}">
                <a16:creationId xmlns:a16="http://schemas.microsoft.com/office/drawing/2014/main" id="{C984913A-248C-48E1-898F-D20554439080}"/>
              </a:ext>
            </a:extLst>
          </p:cNvPr>
          <p:cNvSpPr/>
          <p:nvPr/>
        </p:nvSpPr>
        <p:spPr>
          <a:xfrm>
            <a:off x="5272659" y="3612669"/>
            <a:ext cx="819150" cy="523240"/>
          </a:xfrm>
          <a:custGeom>
            <a:avLst/>
            <a:gdLst/>
            <a:ahLst/>
            <a:cxnLst/>
            <a:rect l="l" t="t" r="r" b="b"/>
            <a:pathLst>
              <a:path w="819150" h="523239">
                <a:moveTo>
                  <a:pt x="67710" y="35483"/>
                </a:moveTo>
                <a:lnTo>
                  <a:pt x="60926" y="46198"/>
                </a:lnTo>
                <a:lnTo>
                  <a:pt x="811911" y="522731"/>
                </a:lnTo>
                <a:lnTo>
                  <a:pt x="818768" y="512064"/>
                </a:lnTo>
                <a:lnTo>
                  <a:pt x="67710" y="35483"/>
                </a:lnTo>
                <a:close/>
              </a:path>
              <a:path w="819150" h="523239">
                <a:moveTo>
                  <a:pt x="0" y="0"/>
                </a:moveTo>
                <a:lnTo>
                  <a:pt x="43941" y="73025"/>
                </a:lnTo>
                <a:lnTo>
                  <a:pt x="60926" y="46198"/>
                </a:lnTo>
                <a:lnTo>
                  <a:pt x="50164" y="39370"/>
                </a:lnTo>
                <a:lnTo>
                  <a:pt x="57023" y="28702"/>
                </a:lnTo>
                <a:lnTo>
                  <a:pt x="72004" y="28702"/>
                </a:lnTo>
                <a:lnTo>
                  <a:pt x="84708" y="8636"/>
                </a:lnTo>
                <a:lnTo>
                  <a:pt x="0" y="0"/>
                </a:lnTo>
                <a:close/>
              </a:path>
              <a:path w="819150" h="523239">
                <a:moveTo>
                  <a:pt x="57023" y="28702"/>
                </a:moveTo>
                <a:lnTo>
                  <a:pt x="50164" y="39370"/>
                </a:lnTo>
                <a:lnTo>
                  <a:pt x="60926" y="46198"/>
                </a:lnTo>
                <a:lnTo>
                  <a:pt x="67710" y="35483"/>
                </a:lnTo>
                <a:lnTo>
                  <a:pt x="57023" y="28702"/>
                </a:lnTo>
                <a:close/>
              </a:path>
              <a:path w="819150" h="523239">
                <a:moveTo>
                  <a:pt x="72004" y="28702"/>
                </a:moveTo>
                <a:lnTo>
                  <a:pt x="57023" y="28702"/>
                </a:lnTo>
                <a:lnTo>
                  <a:pt x="67710" y="35483"/>
                </a:lnTo>
                <a:lnTo>
                  <a:pt x="72004" y="28702"/>
                </a:lnTo>
                <a:close/>
              </a:path>
            </a:pathLst>
          </a:custGeom>
          <a:solidFill>
            <a:srgbClr val="FFC000"/>
          </a:solidFill>
        </p:spPr>
        <p:txBody>
          <a:bodyPr wrap="square" lIns="0" tIns="0" rIns="0" bIns="0" rtlCol="0"/>
          <a:lstStyle/>
          <a:p>
            <a:endParaRPr/>
          </a:p>
        </p:txBody>
      </p:sp>
      <p:sp>
        <p:nvSpPr>
          <p:cNvPr id="57" name="object 57">
            <a:extLst>
              <a:ext uri="{FF2B5EF4-FFF2-40B4-BE49-F238E27FC236}">
                <a16:creationId xmlns:a16="http://schemas.microsoft.com/office/drawing/2014/main" id="{D57F0390-A1CB-447E-87CA-997C0205159F}"/>
              </a:ext>
            </a:extLst>
          </p:cNvPr>
          <p:cNvSpPr txBox="1"/>
          <p:nvPr/>
        </p:nvSpPr>
        <p:spPr>
          <a:xfrm>
            <a:off x="1981836" y="2410055"/>
            <a:ext cx="716915" cy="250518"/>
          </a:xfrm>
          <a:prstGeom prst="rect">
            <a:avLst/>
          </a:prstGeom>
        </p:spPr>
        <p:txBody>
          <a:bodyPr vert="horz" wrap="square" lIns="0" tIns="0" rIns="0" bIns="0" rtlCol="0">
            <a:spAutoFit/>
          </a:bodyPr>
          <a:lstStyle/>
          <a:p>
            <a:pPr marL="12700">
              <a:lnSpc>
                <a:spcPts val="2155"/>
              </a:lnSpc>
            </a:pPr>
            <a:r>
              <a:rPr b="1" dirty="0">
                <a:latin typeface="黑体"/>
                <a:cs typeface="黑体"/>
              </a:rPr>
              <a:t>第四代</a:t>
            </a:r>
          </a:p>
        </p:txBody>
      </p:sp>
      <p:sp>
        <p:nvSpPr>
          <p:cNvPr id="59" name="object 59">
            <a:extLst>
              <a:ext uri="{FF2B5EF4-FFF2-40B4-BE49-F238E27FC236}">
                <a16:creationId xmlns:a16="http://schemas.microsoft.com/office/drawing/2014/main" id="{1E3B14E5-BDBF-4887-B7A8-27962B27B676}"/>
              </a:ext>
            </a:extLst>
          </p:cNvPr>
          <p:cNvSpPr txBox="1"/>
          <p:nvPr/>
        </p:nvSpPr>
        <p:spPr>
          <a:xfrm>
            <a:off x="1981836" y="4196678"/>
            <a:ext cx="716915" cy="250518"/>
          </a:xfrm>
          <a:prstGeom prst="rect">
            <a:avLst/>
          </a:prstGeom>
        </p:spPr>
        <p:txBody>
          <a:bodyPr vert="horz" wrap="square" lIns="0" tIns="0" rIns="0" bIns="0" rtlCol="0">
            <a:spAutoFit/>
          </a:bodyPr>
          <a:lstStyle/>
          <a:p>
            <a:pPr marL="12700">
              <a:lnSpc>
                <a:spcPts val="2155"/>
              </a:lnSpc>
            </a:pPr>
            <a:r>
              <a:rPr b="1" dirty="0">
                <a:latin typeface="黑体"/>
                <a:cs typeface="黑体"/>
              </a:rPr>
              <a:t>第二代</a:t>
            </a:r>
            <a:endParaRPr dirty="0">
              <a:latin typeface="黑体"/>
              <a:cs typeface="黑体"/>
            </a:endParaRPr>
          </a:p>
        </p:txBody>
      </p:sp>
      <p:sp>
        <p:nvSpPr>
          <p:cNvPr id="63" name="object 63">
            <a:extLst>
              <a:ext uri="{FF2B5EF4-FFF2-40B4-BE49-F238E27FC236}">
                <a16:creationId xmlns:a16="http://schemas.microsoft.com/office/drawing/2014/main" id="{4013586B-8787-4FD4-BDDD-065B1B1A64DE}"/>
              </a:ext>
            </a:extLst>
          </p:cNvPr>
          <p:cNvSpPr txBox="1"/>
          <p:nvPr/>
        </p:nvSpPr>
        <p:spPr>
          <a:xfrm>
            <a:off x="1981836" y="5381408"/>
            <a:ext cx="714375" cy="250518"/>
          </a:xfrm>
          <a:prstGeom prst="rect">
            <a:avLst/>
          </a:prstGeom>
        </p:spPr>
        <p:txBody>
          <a:bodyPr vert="horz" wrap="square" lIns="0" tIns="0" rIns="0" bIns="0" rtlCol="0">
            <a:spAutoFit/>
          </a:bodyPr>
          <a:lstStyle/>
          <a:p>
            <a:pPr marL="12700">
              <a:lnSpc>
                <a:spcPts val="2155"/>
              </a:lnSpc>
            </a:pPr>
            <a:r>
              <a:rPr b="1" dirty="0">
                <a:latin typeface="黑体"/>
                <a:cs typeface="黑体"/>
              </a:rPr>
              <a:t>第一</a:t>
            </a:r>
            <a:r>
              <a:rPr b="1" spc="-10" dirty="0">
                <a:latin typeface="黑体"/>
                <a:cs typeface="黑体"/>
              </a:rPr>
              <a:t>代</a:t>
            </a:r>
            <a:endParaRPr dirty="0">
              <a:latin typeface="黑体"/>
              <a:cs typeface="黑体"/>
            </a:endParaRPr>
          </a:p>
        </p:txBody>
      </p:sp>
      <p:sp>
        <p:nvSpPr>
          <p:cNvPr id="65" name="object 65">
            <a:extLst>
              <a:ext uri="{FF2B5EF4-FFF2-40B4-BE49-F238E27FC236}">
                <a16:creationId xmlns:a16="http://schemas.microsoft.com/office/drawing/2014/main" id="{75AE8976-FD83-4FA1-997B-E8DFAE238C07}"/>
              </a:ext>
            </a:extLst>
          </p:cNvPr>
          <p:cNvSpPr txBox="1"/>
          <p:nvPr/>
        </p:nvSpPr>
        <p:spPr>
          <a:xfrm>
            <a:off x="1981835" y="3317015"/>
            <a:ext cx="716280" cy="250518"/>
          </a:xfrm>
          <a:prstGeom prst="rect">
            <a:avLst/>
          </a:prstGeom>
        </p:spPr>
        <p:txBody>
          <a:bodyPr vert="horz" wrap="square" lIns="0" tIns="0" rIns="0" bIns="0" rtlCol="0">
            <a:spAutoFit/>
          </a:bodyPr>
          <a:lstStyle/>
          <a:p>
            <a:pPr marL="12700">
              <a:lnSpc>
                <a:spcPts val="2155"/>
              </a:lnSpc>
            </a:pPr>
            <a:r>
              <a:rPr b="1" dirty="0">
                <a:latin typeface="黑体"/>
                <a:cs typeface="黑体"/>
              </a:rPr>
              <a:t>第三代</a:t>
            </a:r>
            <a:endParaRPr dirty="0">
              <a:latin typeface="黑体"/>
              <a:cs typeface="黑体"/>
            </a:endParaRPr>
          </a:p>
        </p:txBody>
      </p:sp>
      <p:sp>
        <p:nvSpPr>
          <p:cNvPr id="67" name="object 67">
            <a:extLst>
              <a:ext uri="{FF2B5EF4-FFF2-40B4-BE49-F238E27FC236}">
                <a16:creationId xmlns:a16="http://schemas.microsoft.com/office/drawing/2014/main" id="{741773D7-9251-4207-A578-C2D6F9A2AF54}"/>
              </a:ext>
            </a:extLst>
          </p:cNvPr>
          <p:cNvSpPr txBox="1"/>
          <p:nvPr/>
        </p:nvSpPr>
        <p:spPr>
          <a:xfrm>
            <a:off x="1981835" y="1822681"/>
            <a:ext cx="716280" cy="250518"/>
          </a:xfrm>
          <a:prstGeom prst="rect">
            <a:avLst/>
          </a:prstGeom>
        </p:spPr>
        <p:txBody>
          <a:bodyPr vert="horz" wrap="square" lIns="0" tIns="0" rIns="0" bIns="0" rtlCol="0">
            <a:spAutoFit/>
          </a:bodyPr>
          <a:lstStyle/>
          <a:p>
            <a:pPr marL="12700">
              <a:lnSpc>
                <a:spcPts val="2155"/>
              </a:lnSpc>
            </a:pPr>
            <a:r>
              <a:rPr b="1" dirty="0">
                <a:latin typeface="黑体"/>
                <a:cs typeface="黑体"/>
              </a:rPr>
              <a:t>第五代</a:t>
            </a:r>
            <a:endParaRPr dirty="0">
              <a:latin typeface="黑体"/>
              <a:cs typeface="黑体"/>
            </a:endParaRPr>
          </a:p>
        </p:txBody>
      </p:sp>
      <p:sp>
        <p:nvSpPr>
          <p:cNvPr id="68" name="object 68">
            <a:extLst>
              <a:ext uri="{FF2B5EF4-FFF2-40B4-BE49-F238E27FC236}">
                <a16:creationId xmlns:a16="http://schemas.microsoft.com/office/drawing/2014/main" id="{5E6E3F4B-8C7B-440A-BE58-13C58FA17DD3}"/>
              </a:ext>
            </a:extLst>
          </p:cNvPr>
          <p:cNvSpPr/>
          <p:nvPr/>
        </p:nvSpPr>
        <p:spPr>
          <a:xfrm>
            <a:off x="5789677" y="1484784"/>
            <a:ext cx="795527" cy="742950"/>
          </a:xfrm>
          <a:prstGeom prst="rect">
            <a:avLst/>
          </a:prstGeom>
          <a:blipFill>
            <a:blip r:embed="rId18" cstate="print"/>
            <a:stretch>
              <a:fillRect/>
            </a:stretch>
          </a:blipFill>
        </p:spPr>
        <p:txBody>
          <a:bodyPr wrap="square" lIns="0" tIns="0" rIns="0" bIns="0" rtlCol="0"/>
          <a:lstStyle/>
          <a:p>
            <a:endParaRPr/>
          </a:p>
        </p:txBody>
      </p:sp>
      <p:sp>
        <p:nvSpPr>
          <p:cNvPr id="69" name="object 4">
            <a:extLst>
              <a:ext uri="{FF2B5EF4-FFF2-40B4-BE49-F238E27FC236}">
                <a16:creationId xmlns:a16="http://schemas.microsoft.com/office/drawing/2014/main" id="{9B8D14D1-EA0D-47DC-8CB6-4245156068B8}"/>
              </a:ext>
            </a:extLst>
          </p:cNvPr>
          <p:cNvSpPr/>
          <p:nvPr/>
        </p:nvSpPr>
        <p:spPr>
          <a:xfrm>
            <a:off x="1919536" y="2227734"/>
            <a:ext cx="8534400" cy="0"/>
          </a:xfrm>
          <a:custGeom>
            <a:avLst/>
            <a:gdLst/>
            <a:ahLst/>
            <a:cxnLst/>
            <a:rect l="l" t="t" r="r" b="b"/>
            <a:pathLst>
              <a:path w="8534400">
                <a:moveTo>
                  <a:pt x="0" y="0"/>
                </a:moveTo>
                <a:lnTo>
                  <a:pt x="8534400" y="0"/>
                </a:lnTo>
              </a:path>
            </a:pathLst>
          </a:custGeom>
          <a:ln w="38100">
            <a:solidFill>
              <a:srgbClr val="66FF33"/>
            </a:solidFill>
            <a:prstDash val="lgDash"/>
          </a:ln>
        </p:spPr>
        <p:txBody>
          <a:bodyPr wrap="square" lIns="0" tIns="0" rIns="0" bIns="0" rtlCol="0"/>
          <a:lstStyle/>
          <a:p>
            <a:endParaRPr/>
          </a:p>
        </p:txBody>
      </p:sp>
      <p:sp>
        <p:nvSpPr>
          <p:cNvPr id="71" name="文本框 70">
            <a:extLst>
              <a:ext uri="{FF2B5EF4-FFF2-40B4-BE49-F238E27FC236}">
                <a16:creationId xmlns:a16="http://schemas.microsoft.com/office/drawing/2014/main" id="{D42D6010-F44A-4807-B12C-17BE80657171}"/>
              </a:ext>
            </a:extLst>
          </p:cNvPr>
          <p:cNvSpPr txBox="1"/>
          <p:nvPr/>
        </p:nvSpPr>
        <p:spPr>
          <a:xfrm>
            <a:off x="5167883" y="6488668"/>
            <a:ext cx="4572000" cy="369332"/>
          </a:xfrm>
          <a:prstGeom prst="rect">
            <a:avLst/>
          </a:prstGeom>
          <a:noFill/>
        </p:spPr>
        <p:txBody>
          <a:bodyPr wrap="square">
            <a:spAutoFit/>
          </a:bodyPr>
          <a:lstStyle/>
          <a:p>
            <a:r>
              <a:rPr lang="zh-CN" altLang="en-US" dirty="0"/>
              <a:t>改自“山东科技大学苏醒老师</a:t>
            </a:r>
            <a:r>
              <a:rPr lang="en-US" altLang="zh-CN" dirty="0"/>
              <a:t>PPT</a:t>
            </a:r>
            <a:r>
              <a:rPr lang="zh-CN" altLang="en-US" dirty="0"/>
              <a:t>”</a:t>
            </a:r>
          </a:p>
        </p:txBody>
      </p:sp>
      <p:sp>
        <p:nvSpPr>
          <p:cNvPr id="3" name="左大括号 2">
            <a:extLst>
              <a:ext uri="{FF2B5EF4-FFF2-40B4-BE49-F238E27FC236}">
                <a16:creationId xmlns:a16="http://schemas.microsoft.com/office/drawing/2014/main" id="{2E8ED614-5289-4DC1-8A3F-30578F84A130}"/>
              </a:ext>
            </a:extLst>
          </p:cNvPr>
          <p:cNvSpPr/>
          <p:nvPr/>
        </p:nvSpPr>
        <p:spPr bwMode="auto">
          <a:xfrm>
            <a:off x="6703886" y="1475908"/>
            <a:ext cx="128269" cy="692858"/>
          </a:xfrm>
          <a:prstGeom prst="lef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64" name="文本框 63">
            <a:extLst>
              <a:ext uri="{FF2B5EF4-FFF2-40B4-BE49-F238E27FC236}">
                <a16:creationId xmlns:a16="http://schemas.microsoft.com/office/drawing/2014/main" id="{C2B0009A-95C7-45B7-97BE-D3E1F221B0CA}"/>
              </a:ext>
            </a:extLst>
          </p:cNvPr>
          <p:cNvSpPr txBox="1"/>
          <p:nvPr/>
        </p:nvSpPr>
        <p:spPr>
          <a:xfrm>
            <a:off x="6798069" y="1387899"/>
            <a:ext cx="1933259" cy="369332"/>
          </a:xfrm>
          <a:prstGeom prst="rect">
            <a:avLst/>
          </a:prstGeom>
          <a:noFill/>
        </p:spPr>
        <p:txBody>
          <a:bodyPr wrap="square">
            <a:spAutoFit/>
          </a:bodyPr>
          <a:lstStyle/>
          <a:p>
            <a:r>
              <a:rPr lang="zh-CN" altLang="en-US" dirty="0"/>
              <a:t>云服务与AI算法</a:t>
            </a:r>
          </a:p>
        </p:txBody>
      </p:sp>
      <p:sp>
        <p:nvSpPr>
          <p:cNvPr id="66" name="文本框 65">
            <a:extLst>
              <a:ext uri="{FF2B5EF4-FFF2-40B4-BE49-F238E27FC236}">
                <a16:creationId xmlns:a16="http://schemas.microsoft.com/office/drawing/2014/main" id="{0638FB56-7DAC-454E-93C3-F1C66CBC02F3}"/>
              </a:ext>
            </a:extLst>
          </p:cNvPr>
          <p:cNvSpPr txBox="1"/>
          <p:nvPr/>
        </p:nvSpPr>
        <p:spPr>
          <a:xfrm>
            <a:off x="6798069" y="1655502"/>
            <a:ext cx="1481250" cy="369332"/>
          </a:xfrm>
          <a:prstGeom prst="rect">
            <a:avLst/>
          </a:prstGeom>
          <a:noFill/>
        </p:spPr>
        <p:txBody>
          <a:bodyPr wrap="square">
            <a:spAutoFit/>
          </a:bodyPr>
          <a:lstStyle/>
          <a:p>
            <a:r>
              <a:rPr lang="zh-CN" altLang="en-US" dirty="0"/>
              <a:t>量子导航</a:t>
            </a:r>
          </a:p>
        </p:txBody>
      </p:sp>
      <p:sp>
        <p:nvSpPr>
          <p:cNvPr id="70" name="文本框 69">
            <a:extLst>
              <a:ext uri="{FF2B5EF4-FFF2-40B4-BE49-F238E27FC236}">
                <a16:creationId xmlns:a16="http://schemas.microsoft.com/office/drawing/2014/main" id="{A3326E17-AD2C-43FF-90F0-DA63806929B1}"/>
              </a:ext>
            </a:extLst>
          </p:cNvPr>
          <p:cNvSpPr txBox="1"/>
          <p:nvPr/>
        </p:nvSpPr>
        <p:spPr>
          <a:xfrm>
            <a:off x="6798069" y="1923104"/>
            <a:ext cx="2554719" cy="369332"/>
          </a:xfrm>
          <a:prstGeom prst="rect">
            <a:avLst/>
          </a:prstGeom>
          <a:noFill/>
        </p:spPr>
        <p:txBody>
          <a:bodyPr wrap="square">
            <a:spAutoFit/>
          </a:bodyPr>
          <a:lstStyle/>
          <a:p>
            <a:r>
              <a:rPr lang="zh-CN" altLang="en-US" dirty="0"/>
              <a:t>6G通导一体化</a:t>
            </a:r>
          </a:p>
        </p:txBody>
      </p:sp>
    </p:spTree>
    <p:extLst>
      <p:ext uri="{BB962C8B-B14F-4D97-AF65-F5344CB8AC3E}">
        <p14:creationId xmlns:p14="http://schemas.microsoft.com/office/powerpoint/2010/main" val="220017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E352666-4010-4DCA-8F1C-CE14231E48A4}"/>
              </a:ext>
            </a:extLst>
          </p:cNvPr>
          <p:cNvSpPr>
            <a:spLocks noGrp="1" noChangeArrowheads="1"/>
          </p:cNvSpPr>
          <p:nvPr>
            <p:ph type="title"/>
          </p:nvPr>
        </p:nvSpPr>
        <p:spPr/>
        <p:txBody>
          <a:bodyPr/>
          <a:lstStyle/>
          <a:p>
            <a:pPr eaLnBrk="1" hangingPunct="1"/>
            <a:r>
              <a:rPr lang="zh-CN" altLang="en-US"/>
              <a:t>总结</a:t>
            </a:r>
          </a:p>
        </p:txBody>
      </p:sp>
      <p:sp>
        <p:nvSpPr>
          <p:cNvPr id="65539" name="Rectangle 3">
            <a:extLst>
              <a:ext uri="{FF2B5EF4-FFF2-40B4-BE49-F238E27FC236}">
                <a16:creationId xmlns:a16="http://schemas.microsoft.com/office/drawing/2014/main" id="{A906DCA5-CF5F-4D5E-A81F-FB5A9373438C}"/>
              </a:ext>
            </a:extLst>
          </p:cNvPr>
          <p:cNvSpPr>
            <a:spLocks noGrp="1" noChangeArrowheads="1"/>
          </p:cNvSpPr>
          <p:nvPr>
            <p:ph type="body" idx="1"/>
          </p:nvPr>
        </p:nvSpPr>
        <p:spPr>
          <a:xfrm>
            <a:off x="2208214" y="1700214"/>
            <a:ext cx="4103687" cy="4752975"/>
          </a:xfrm>
        </p:spPr>
        <p:txBody>
          <a:bodyPr/>
          <a:lstStyle/>
          <a:p>
            <a:pPr eaLnBrk="1" hangingPunct="1"/>
            <a:r>
              <a:rPr lang="zh-CN" altLang="en-US" dirty="0"/>
              <a:t>差分</a:t>
            </a:r>
            <a:r>
              <a:rPr lang="en-US" altLang="zh-CN" dirty="0"/>
              <a:t>GNSS</a:t>
            </a:r>
            <a:r>
              <a:rPr lang="zh-CN" altLang="en-US" dirty="0"/>
              <a:t>系统的组成</a:t>
            </a:r>
          </a:p>
          <a:p>
            <a:pPr eaLnBrk="1" hangingPunct="1"/>
            <a:r>
              <a:rPr lang="zh-CN" altLang="en-US" dirty="0"/>
              <a:t>位置差分</a:t>
            </a:r>
          </a:p>
          <a:p>
            <a:pPr eaLnBrk="1" hangingPunct="1"/>
            <a:r>
              <a:rPr lang="zh-CN" altLang="en-US" dirty="0"/>
              <a:t>伪距差分</a:t>
            </a:r>
          </a:p>
          <a:p>
            <a:pPr eaLnBrk="1" hangingPunct="1"/>
            <a:r>
              <a:rPr lang="zh-CN" altLang="en-US" dirty="0"/>
              <a:t>载波相位差分</a:t>
            </a:r>
          </a:p>
          <a:p>
            <a:pPr eaLnBrk="1" hangingPunct="1"/>
            <a:r>
              <a:rPr lang="zh-CN" altLang="en-US" dirty="0"/>
              <a:t>局域差分</a:t>
            </a:r>
          </a:p>
          <a:p>
            <a:pPr eaLnBrk="1" hangingPunct="1"/>
            <a:r>
              <a:rPr lang="zh-CN" altLang="en-US" dirty="0"/>
              <a:t>广域差分</a:t>
            </a:r>
          </a:p>
          <a:p>
            <a:pPr eaLnBrk="1" hangingPunct="1"/>
            <a:r>
              <a:rPr lang="zh-CN" altLang="en-US" dirty="0"/>
              <a:t>差分增强系统</a:t>
            </a:r>
          </a:p>
          <a:p>
            <a:pPr eaLnBrk="1" hangingPunct="1"/>
            <a:r>
              <a:rPr lang="zh-CN" altLang="en-US" dirty="0"/>
              <a:t>网络</a:t>
            </a:r>
            <a:r>
              <a:rPr lang="en-US" altLang="zh-CN" dirty="0"/>
              <a:t>RTK</a:t>
            </a:r>
          </a:p>
        </p:txBody>
      </p:sp>
      <p:pic>
        <p:nvPicPr>
          <p:cNvPr id="65540" name="Picture 4" descr="200472182028">
            <a:extLst>
              <a:ext uri="{FF2B5EF4-FFF2-40B4-BE49-F238E27FC236}">
                <a16:creationId xmlns:a16="http://schemas.microsoft.com/office/drawing/2014/main" id="{ED815E3A-AFC3-4650-B945-5129DB3F58E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48880"/>
            <a:ext cx="5795962" cy="380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5C5061D-0644-40E4-ADF7-0E7B7D2D1A94}"/>
              </a:ext>
            </a:extLst>
          </p:cNvPr>
          <p:cNvSpPr>
            <a:spLocks noGrp="1" noChangeArrowheads="1"/>
          </p:cNvSpPr>
          <p:nvPr>
            <p:ph type="title"/>
          </p:nvPr>
        </p:nvSpPr>
        <p:spPr/>
        <p:txBody>
          <a:bodyPr/>
          <a:lstStyle/>
          <a:p>
            <a:pPr eaLnBrk="1" hangingPunct="1"/>
            <a:r>
              <a:rPr lang="zh-CN" altLang="en-US" dirty="0"/>
              <a:t>差分</a:t>
            </a:r>
            <a:r>
              <a:rPr lang="en-US" altLang="zh-CN" dirty="0"/>
              <a:t>GNSS</a:t>
            </a:r>
            <a:r>
              <a:rPr lang="zh-CN" altLang="en-US" dirty="0"/>
              <a:t>产生的诱因</a:t>
            </a:r>
          </a:p>
        </p:txBody>
      </p:sp>
      <p:sp>
        <p:nvSpPr>
          <p:cNvPr id="9219" name="Rectangle 3">
            <a:extLst>
              <a:ext uri="{FF2B5EF4-FFF2-40B4-BE49-F238E27FC236}">
                <a16:creationId xmlns:a16="http://schemas.microsoft.com/office/drawing/2014/main" id="{99E1DCD8-9EDE-4C85-8743-F7D0B326B438}"/>
              </a:ext>
            </a:extLst>
          </p:cNvPr>
          <p:cNvSpPr>
            <a:spLocks noGrp="1" noChangeArrowheads="1"/>
          </p:cNvSpPr>
          <p:nvPr>
            <p:ph type="body" idx="1"/>
          </p:nvPr>
        </p:nvSpPr>
        <p:spPr>
          <a:xfrm>
            <a:off x="209551" y="4365104"/>
            <a:ext cx="5616575" cy="865187"/>
          </a:xfrm>
        </p:spPr>
        <p:txBody>
          <a:bodyPr/>
          <a:lstStyle/>
          <a:p>
            <a:pPr eaLnBrk="1" hangingPunct="1"/>
            <a:r>
              <a:rPr lang="zh-CN" altLang="en-US" sz="2400" dirty="0"/>
              <a:t>绝对定位精度不能满足不分应用要求</a:t>
            </a:r>
          </a:p>
        </p:txBody>
      </p:sp>
      <p:pic>
        <p:nvPicPr>
          <p:cNvPr id="9220" name="Picture 4" descr="photo of GPS monument">
            <a:extLst>
              <a:ext uri="{FF2B5EF4-FFF2-40B4-BE49-F238E27FC236}">
                <a16:creationId xmlns:a16="http://schemas.microsoft.com/office/drawing/2014/main" id="{2D4D163D-4E54-4C63-BA3B-6345FEAD6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1" y="1509793"/>
            <a:ext cx="3276600"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30" name="Rectangle 6">
            <a:extLst>
              <a:ext uri="{FF2B5EF4-FFF2-40B4-BE49-F238E27FC236}">
                <a16:creationId xmlns:a16="http://schemas.microsoft.com/office/drawing/2014/main" id="{57C9DC31-D5E4-4613-9822-9390EAE2F88F}"/>
              </a:ext>
            </a:extLst>
          </p:cNvPr>
          <p:cNvSpPr>
            <a:spLocks noChangeArrowheads="1"/>
          </p:cNvSpPr>
          <p:nvPr/>
        </p:nvSpPr>
        <p:spPr bwMode="auto">
          <a:xfrm>
            <a:off x="6609" y="4941168"/>
            <a:ext cx="5616575" cy="154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marL="0" lvl="1" indent="0" algn="ctr" eaLnBrk="1" hangingPunct="1">
              <a:buNone/>
            </a:pPr>
            <a:r>
              <a:rPr lang="en-US" altLang="zh-CN" dirty="0"/>
              <a:t>GNSS</a:t>
            </a:r>
            <a:r>
              <a:rPr lang="zh-CN" altLang="en-US" dirty="0"/>
              <a:t>绝对定位的精度受多种误差因素的影响</a:t>
            </a:r>
          </a:p>
          <a:p>
            <a:pPr marL="0" indent="0" eaLnBrk="1" hangingPunct="1">
              <a:buNone/>
            </a:pPr>
            <a:endParaRPr lang="zh-CN" altLang="en-US" dirty="0"/>
          </a:p>
        </p:txBody>
      </p:sp>
      <p:sp>
        <p:nvSpPr>
          <p:cNvPr id="7" name="文本框 6">
            <a:extLst>
              <a:ext uri="{FF2B5EF4-FFF2-40B4-BE49-F238E27FC236}">
                <a16:creationId xmlns:a16="http://schemas.microsoft.com/office/drawing/2014/main" id="{42236083-359A-4DFF-8F51-3795FC8D4573}"/>
              </a:ext>
            </a:extLst>
          </p:cNvPr>
          <p:cNvSpPr txBox="1"/>
          <p:nvPr/>
        </p:nvSpPr>
        <p:spPr>
          <a:xfrm>
            <a:off x="5886449" y="1417471"/>
            <a:ext cx="6096000" cy="523220"/>
          </a:xfrm>
          <a:prstGeom prst="rect">
            <a:avLst/>
          </a:prstGeom>
          <a:noFill/>
        </p:spPr>
        <p:txBody>
          <a:bodyPr wrap="square">
            <a:spAutoFit/>
          </a:bodyPr>
          <a:lstStyle/>
          <a:p>
            <a:r>
              <a:rPr lang="zh-CN" altLang="en-US" sz="2800" dirty="0"/>
              <a:t>影响绝对定位精度的主要误差</a:t>
            </a:r>
          </a:p>
        </p:txBody>
      </p:sp>
      <p:pic>
        <p:nvPicPr>
          <p:cNvPr id="4" name="图片 3">
            <a:extLst>
              <a:ext uri="{FF2B5EF4-FFF2-40B4-BE49-F238E27FC236}">
                <a16:creationId xmlns:a16="http://schemas.microsoft.com/office/drawing/2014/main" id="{D9211182-20FF-4505-8093-8ED801821737}"/>
              </a:ext>
            </a:extLst>
          </p:cNvPr>
          <p:cNvPicPr>
            <a:picLocks noChangeAspect="1"/>
          </p:cNvPicPr>
          <p:nvPr/>
        </p:nvPicPr>
        <p:blipFill>
          <a:blip r:embed="rId4">
            <a:duotone>
              <a:prstClr val="black"/>
              <a:srgbClr val="000066">
                <a:tint val="45000"/>
                <a:satMod val="400000"/>
              </a:srgbClr>
            </a:duotone>
          </a:blip>
          <a:stretch>
            <a:fillRect/>
          </a:stretch>
        </p:blipFill>
        <p:spPr>
          <a:xfrm>
            <a:off x="7752184" y="2103120"/>
            <a:ext cx="4375404" cy="4754880"/>
          </a:xfrm>
          <a:prstGeom prst="rect">
            <a:avLst/>
          </a:prstGeom>
        </p:spPr>
      </p:pic>
      <p:sp>
        <p:nvSpPr>
          <p:cNvPr id="9" name="文本框 8">
            <a:extLst>
              <a:ext uri="{FF2B5EF4-FFF2-40B4-BE49-F238E27FC236}">
                <a16:creationId xmlns:a16="http://schemas.microsoft.com/office/drawing/2014/main" id="{4BD09E74-74DB-46D0-9F6E-0C72800A9C51}"/>
              </a:ext>
            </a:extLst>
          </p:cNvPr>
          <p:cNvSpPr txBox="1"/>
          <p:nvPr/>
        </p:nvSpPr>
        <p:spPr>
          <a:xfrm>
            <a:off x="5913549" y="1976188"/>
            <a:ext cx="6214039" cy="2236574"/>
          </a:xfrm>
          <a:prstGeom prst="rect">
            <a:avLst/>
          </a:prstGeom>
          <a:solidFill>
            <a:srgbClr val="000066">
              <a:alpha val="40000"/>
            </a:srgbClr>
          </a:solidFill>
        </p:spPr>
        <p:txBody>
          <a:bodyPr wrap="square">
            <a:spAutoFit/>
          </a:bodyPr>
          <a:lstStyle/>
          <a:p>
            <a:pPr marL="342900" lvl="1" indent="-342900" eaLnBrk="1" hangingPunct="1">
              <a:lnSpc>
                <a:spcPct val="150000"/>
              </a:lnSpc>
              <a:buFont typeface="Wingdings" panose="05000000000000000000" pitchFamily="2" charset="2"/>
              <a:buChar char="Ø"/>
            </a:pPr>
            <a:r>
              <a:rPr lang="zh-CN" altLang="en-US" sz="2400" dirty="0"/>
              <a:t>卫星轨道误差</a:t>
            </a:r>
          </a:p>
          <a:p>
            <a:pPr marL="342900" lvl="1" indent="-342900" eaLnBrk="1" hangingPunct="1">
              <a:lnSpc>
                <a:spcPct val="150000"/>
              </a:lnSpc>
              <a:buFont typeface="Wingdings" panose="05000000000000000000" pitchFamily="2" charset="2"/>
              <a:buChar char="Ø"/>
            </a:pPr>
            <a:r>
              <a:rPr lang="zh-CN" altLang="en-US" sz="2400" dirty="0"/>
              <a:t>卫星钟差</a:t>
            </a:r>
          </a:p>
          <a:p>
            <a:pPr marL="342900" lvl="1" indent="-342900" eaLnBrk="1" hangingPunct="1">
              <a:lnSpc>
                <a:spcPct val="150000"/>
              </a:lnSpc>
              <a:buFont typeface="Wingdings" panose="05000000000000000000" pitchFamily="2" charset="2"/>
              <a:buChar char="Ø"/>
            </a:pPr>
            <a:r>
              <a:rPr lang="zh-CN" altLang="en-US" sz="2400" dirty="0"/>
              <a:t>大气延迟（对流层延迟、对流层延迟）</a:t>
            </a:r>
          </a:p>
          <a:p>
            <a:pPr marL="342900" lvl="1" indent="-342900" eaLnBrk="1" hangingPunct="1">
              <a:lnSpc>
                <a:spcPct val="150000"/>
              </a:lnSpc>
              <a:buFont typeface="Wingdings" panose="05000000000000000000" pitchFamily="2" charset="2"/>
              <a:buChar char="Ø"/>
            </a:pPr>
            <a:r>
              <a:rPr lang="zh-CN" altLang="en-US" sz="2400" dirty="0"/>
              <a:t>多路径效应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80230">
                                            <p:txEl>
                                              <p:pRg st="0" end="0"/>
                                            </p:txEl>
                                          </p:spTgt>
                                        </p:tgtEl>
                                        <p:attrNameLst>
                                          <p:attrName>style.visibility</p:attrName>
                                        </p:attrNameLst>
                                      </p:cBhvr>
                                      <p:to>
                                        <p:strVal val="visible"/>
                                      </p:to>
                                    </p:set>
                                    <p:anim calcmode="discrete" valueType="clr">
                                      <p:cBhvr override="childStyle">
                                        <p:cTn id="7" dur="80"/>
                                        <p:tgtEl>
                                          <p:spTgt spid="18023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0230">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80230">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9C21935-3483-49DD-BC66-F6EDAC7E0190}"/>
              </a:ext>
            </a:extLst>
          </p:cNvPr>
          <p:cNvSpPr>
            <a:spLocks noGrp="1" noChangeArrowheads="1"/>
          </p:cNvSpPr>
          <p:nvPr>
            <p:ph type="title"/>
          </p:nvPr>
        </p:nvSpPr>
        <p:spPr>
          <a:xfrm>
            <a:off x="2495600" y="333375"/>
            <a:ext cx="8172400" cy="1143000"/>
          </a:xfrm>
          <a:noFill/>
        </p:spPr>
        <p:txBody>
          <a:bodyPr/>
          <a:lstStyle/>
          <a:p>
            <a:pPr eaLnBrk="1" hangingPunct="1">
              <a:buFont typeface="Wingdings" panose="05000000000000000000" pitchFamily="2" charset="2"/>
              <a:buNone/>
            </a:pPr>
            <a:r>
              <a:rPr lang="zh-CN" altLang="en-US" sz="3600" b="0" dirty="0">
                <a:solidFill>
                  <a:schemeClr val="tx1"/>
                </a:solidFill>
                <a:latin typeface="Times New Roman" panose="02020603050405020304" pitchFamily="18" charset="0"/>
                <a:ea typeface="隶书" panose="02010509060101010101" pitchFamily="49" charset="-122"/>
              </a:rPr>
              <a:t>差分</a:t>
            </a:r>
            <a:r>
              <a:rPr lang="en-US" altLang="zh-CN" sz="3600" b="0" dirty="0">
                <a:solidFill>
                  <a:schemeClr val="tx1"/>
                </a:solidFill>
                <a:latin typeface="Times New Roman" panose="02020603050405020304" pitchFamily="18" charset="0"/>
                <a:ea typeface="隶书" panose="02010509060101010101" pitchFamily="49" charset="-122"/>
              </a:rPr>
              <a:t>GNSS</a:t>
            </a:r>
            <a:r>
              <a:rPr lang="zh-CN" altLang="en-US" sz="3600" b="0" dirty="0">
                <a:solidFill>
                  <a:schemeClr val="tx1"/>
                </a:solidFill>
                <a:latin typeface="Times New Roman" panose="02020603050405020304" pitchFamily="18" charset="0"/>
                <a:ea typeface="隶书" panose="02010509060101010101" pitchFamily="49" charset="-122"/>
              </a:rPr>
              <a:t>（</a:t>
            </a:r>
            <a:r>
              <a:rPr lang="en-US" altLang="zh-CN" sz="3600" b="0" dirty="0">
                <a:solidFill>
                  <a:schemeClr val="tx1"/>
                </a:solidFill>
                <a:latin typeface="Times New Roman" panose="02020603050405020304" pitchFamily="18" charset="0"/>
                <a:ea typeface="隶书" panose="02010509060101010101" pitchFamily="49" charset="-122"/>
              </a:rPr>
              <a:t>DGNSS – Differential GNSS</a:t>
            </a:r>
            <a:r>
              <a:rPr lang="zh-CN" altLang="en-US" sz="3600" b="0" dirty="0">
                <a:solidFill>
                  <a:schemeClr val="tx1"/>
                </a:solidFill>
                <a:latin typeface="Times New Roman" panose="02020603050405020304" pitchFamily="18" charset="0"/>
                <a:ea typeface="隶书" panose="02010509060101010101" pitchFamily="49" charset="-122"/>
              </a:rPr>
              <a:t>）</a:t>
            </a:r>
          </a:p>
        </p:txBody>
      </p:sp>
      <p:sp>
        <p:nvSpPr>
          <p:cNvPr id="13315" name="Rectangle 3">
            <a:extLst>
              <a:ext uri="{FF2B5EF4-FFF2-40B4-BE49-F238E27FC236}">
                <a16:creationId xmlns:a16="http://schemas.microsoft.com/office/drawing/2014/main" id="{414E19E4-4706-436B-9EBF-55AB80937720}"/>
              </a:ext>
            </a:extLst>
          </p:cNvPr>
          <p:cNvSpPr>
            <a:spLocks noGrp="1" noChangeArrowheads="1"/>
          </p:cNvSpPr>
          <p:nvPr>
            <p:ph type="body" idx="1"/>
          </p:nvPr>
        </p:nvSpPr>
        <p:spPr>
          <a:xfrm>
            <a:off x="623392" y="1628776"/>
            <a:ext cx="10945216" cy="2417763"/>
          </a:xfrm>
        </p:spPr>
        <p:txBody>
          <a:bodyPr/>
          <a:lstStyle/>
          <a:p>
            <a:pPr eaLnBrk="1" hangingPunct="1"/>
            <a:r>
              <a:rPr lang="zh-CN" altLang="en-US" dirty="0">
                <a:latin typeface="华文细黑" panose="02010600040101010101" pitchFamily="2" charset="-122"/>
              </a:rPr>
              <a:t>利用设置在坐标已知的点（</a:t>
            </a:r>
            <a:r>
              <a:rPr lang="zh-CN" altLang="en-US" dirty="0">
                <a:solidFill>
                  <a:schemeClr val="folHlink"/>
                </a:solidFill>
                <a:latin typeface="华文细黑" panose="02010600040101010101" pitchFamily="2" charset="-122"/>
              </a:rPr>
              <a:t>基准站</a:t>
            </a:r>
            <a:r>
              <a:rPr lang="zh-CN" altLang="en-US" dirty="0">
                <a:latin typeface="华文细黑" panose="02010600040101010101" pitchFamily="2" charset="-122"/>
              </a:rPr>
              <a:t>）上的</a:t>
            </a:r>
            <a:r>
              <a:rPr lang="en-US" altLang="zh-CN" dirty="0">
                <a:latin typeface="华文细黑" panose="02010600040101010101" pitchFamily="2" charset="-122"/>
              </a:rPr>
              <a:t>GNSS</a:t>
            </a:r>
            <a:r>
              <a:rPr lang="zh-CN" altLang="en-US" dirty="0">
                <a:latin typeface="华文细黑" panose="02010600040101010101" pitchFamily="2" charset="-122"/>
              </a:rPr>
              <a:t>接收机测定</a:t>
            </a:r>
            <a:r>
              <a:rPr lang="en-US" altLang="zh-CN" dirty="0">
                <a:latin typeface="华文细黑" panose="02010600040101010101" pitchFamily="2" charset="-122"/>
              </a:rPr>
              <a:t>GNSS</a:t>
            </a:r>
            <a:r>
              <a:rPr lang="zh-CN" altLang="en-US" dirty="0">
                <a:latin typeface="华文细黑" panose="02010600040101010101" pitchFamily="2" charset="-122"/>
              </a:rPr>
              <a:t>测量</a:t>
            </a:r>
            <a:r>
              <a:rPr lang="zh-CN" altLang="en-US" dirty="0">
                <a:solidFill>
                  <a:schemeClr val="folHlink"/>
                </a:solidFill>
                <a:latin typeface="华文细黑" panose="02010600040101010101" pitchFamily="2" charset="-122"/>
              </a:rPr>
              <a:t>定位误差</a:t>
            </a:r>
            <a:r>
              <a:rPr lang="zh-CN" altLang="en-US" dirty="0">
                <a:latin typeface="华文细黑" panose="02010600040101010101" pitchFamily="2" charset="-122"/>
              </a:rPr>
              <a:t>，用以提高在</a:t>
            </a:r>
            <a:r>
              <a:rPr lang="zh-CN" altLang="en-US" dirty="0">
                <a:solidFill>
                  <a:schemeClr val="hlink"/>
                </a:solidFill>
                <a:latin typeface="华文细黑" panose="02010600040101010101" pitchFamily="2" charset="-122"/>
              </a:rPr>
              <a:t>一定范围</a:t>
            </a:r>
            <a:r>
              <a:rPr lang="zh-CN" altLang="en-US" dirty="0">
                <a:latin typeface="华文细黑" panose="02010600040101010101" pitchFamily="2" charset="-122"/>
              </a:rPr>
              <a:t>内其它</a:t>
            </a:r>
            <a:r>
              <a:rPr lang="en-US" altLang="zh-CN" dirty="0">
                <a:latin typeface="华文细黑" panose="02010600040101010101" pitchFamily="2" charset="-122"/>
              </a:rPr>
              <a:t>GNSS</a:t>
            </a:r>
            <a:r>
              <a:rPr lang="zh-CN" altLang="en-US" dirty="0">
                <a:latin typeface="华文细黑" panose="02010600040101010101" pitchFamily="2" charset="-122"/>
              </a:rPr>
              <a:t>接收机（</a:t>
            </a:r>
            <a:r>
              <a:rPr lang="zh-CN" altLang="en-US" dirty="0">
                <a:solidFill>
                  <a:schemeClr val="folHlink"/>
                </a:solidFill>
                <a:latin typeface="华文细黑" panose="02010600040101010101" pitchFamily="2" charset="-122"/>
              </a:rPr>
              <a:t>流动站</a:t>
            </a:r>
            <a:r>
              <a:rPr lang="zh-CN" altLang="en-US" dirty="0">
                <a:latin typeface="华文细黑" panose="02010600040101010101" pitchFamily="2" charset="-122"/>
              </a:rPr>
              <a:t>）测量定位精度的方法</a:t>
            </a:r>
          </a:p>
          <a:p>
            <a:pPr eaLnBrk="1" hangingPunct="1">
              <a:spcBef>
                <a:spcPct val="0"/>
              </a:spcBef>
              <a:buFont typeface="Wingdings" panose="05000000000000000000" pitchFamily="2" charset="2"/>
              <a:buChar char="§"/>
            </a:pPr>
            <a:endParaRPr lang="zh-CN" altLang="en-US" b="0" dirty="0">
              <a:solidFill>
                <a:schemeClr val="bg1"/>
              </a:solidFill>
              <a:latin typeface="华文细黑" panose="02010600040101010101" pitchFamily="2" charset="-122"/>
            </a:endParaRPr>
          </a:p>
        </p:txBody>
      </p:sp>
      <p:pic>
        <p:nvPicPr>
          <p:cNvPr id="13316" name="Picture 5" descr="200472182028">
            <a:extLst>
              <a:ext uri="{FF2B5EF4-FFF2-40B4-BE49-F238E27FC236}">
                <a16:creationId xmlns:a16="http://schemas.microsoft.com/office/drawing/2014/main" id="{E7C3EC7E-738C-4918-8645-C3A5B4DFC5E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16501" y="3068639"/>
            <a:ext cx="5472113" cy="358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71071D2-2A38-4BA6-88CB-A35279187175}"/>
              </a:ext>
            </a:extLst>
          </p:cNvPr>
          <p:cNvSpPr>
            <a:spLocks noGrp="1" noChangeArrowheads="1"/>
          </p:cNvSpPr>
          <p:nvPr>
            <p:ph type="title"/>
          </p:nvPr>
        </p:nvSpPr>
        <p:spPr/>
        <p:txBody>
          <a:bodyPr/>
          <a:lstStyle/>
          <a:p>
            <a:pPr eaLnBrk="1" hangingPunct="1"/>
            <a:r>
              <a:rPr lang="zh-CN" altLang="en-US" sz="3500" dirty="0"/>
              <a:t>差分</a:t>
            </a:r>
            <a:r>
              <a:rPr lang="en-US" altLang="zh-CN" sz="3500" dirty="0"/>
              <a:t>GPS</a:t>
            </a:r>
            <a:r>
              <a:rPr lang="zh-CN" altLang="en-US" sz="3500" dirty="0"/>
              <a:t>对测量定位精度的改进</a:t>
            </a:r>
          </a:p>
        </p:txBody>
      </p:sp>
      <p:graphicFrame>
        <p:nvGraphicFramePr>
          <p:cNvPr id="15363" name="Object 4">
            <a:extLst>
              <a:ext uri="{FF2B5EF4-FFF2-40B4-BE49-F238E27FC236}">
                <a16:creationId xmlns:a16="http://schemas.microsoft.com/office/drawing/2014/main" id="{3F609A31-0D72-4C2B-AE2A-F404B73D7EE8}"/>
              </a:ext>
            </a:extLst>
          </p:cNvPr>
          <p:cNvGraphicFramePr>
            <a:graphicFrameLocks noGrp="1" noChangeAspect="1"/>
          </p:cNvGraphicFramePr>
          <p:nvPr>
            <p:ph idx="1"/>
            <p:extLst>
              <p:ext uri="{D42A27DB-BD31-4B8C-83A1-F6EECF244321}">
                <p14:modId xmlns:p14="http://schemas.microsoft.com/office/powerpoint/2010/main" val="2615682037"/>
              </p:ext>
            </p:extLst>
          </p:nvPr>
        </p:nvGraphicFramePr>
        <p:xfrm>
          <a:off x="1927225" y="1433514"/>
          <a:ext cx="8586788" cy="5235575"/>
        </p:xfrm>
        <a:graphic>
          <a:graphicData uri="http://schemas.openxmlformats.org/presentationml/2006/ole">
            <mc:AlternateContent xmlns:mc="http://schemas.openxmlformats.org/markup-compatibility/2006">
              <mc:Choice xmlns:v="urn:schemas-microsoft-com:vml" Requires="v">
                <p:oleObj spid="_x0000_s15415" name="Document" r:id="rId4" imgW="5381784" imgH="3281946" progId="Word.Document.8">
                  <p:embed/>
                </p:oleObj>
              </mc:Choice>
              <mc:Fallback>
                <p:oleObj name="Document" r:id="rId4" imgW="5381784" imgH="3281946" progId="Word.Document.8">
                  <p:embed/>
                  <p:pic>
                    <p:nvPicPr>
                      <p:cNvPr id="0" name="Object 4"/>
                      <p:cNvPicPr>
                        <a:picLocks noChangeAspect="1" noChangeArrowheads="1"/>
                      </p:cNvPicPr>
                      <p:nvPr/>
                    </p:nvPicPr>
                    <p:blipFill>
                      <a:blip r:embed="rId5"/>
                      <a:srcRect/>
                      <a:stretch>
                        <a:fillRect/>
                      </a:stretch>
                    </p:blipFill>
                    <p:spPr bwMode="auto">
                      <a:xfrm>
                        <a:off x="1927225" y="1433514"/>
                        <a:ext cx="8586788" cy="523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hlink"/>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5F48CD4-03BE-4A38-9BDA-A3E33E9F09D8}"/>
              </a:ext>
            </a:extLst>
          </p:cNvPr>
          <p:cNvSpPr>
            <a:spLocks noGrp="1" noChangeArrowheads="1"/>
          </p:cNvSpPr>
          <p:nvPr>
            <p:ph type="title"/>
          </p:nvPr>
        </p:nvSpPr>
        <p:spPr>
          <a:xfrm>
            <a:off x="3000376" y="188913"/>
            <a:ext cx="6119813" cy="1143000"/>
          </a:xfrm>
          <a:noFill/>
        </p:spPr>
        <p:txBody>
          <a:bodyPr/>
          <a:lstStyle/>
          <a:p>
            <a:pPr eaLnBrk="1" hangingPunct="1">
              <a:buFont typeface="Wingdings" panose="05000000000000000000" pitchFamily="2" charset="2"/>
              <a:buNone/>
            </a:pPr>
            <a:r>
              <a:rPr lang="zh-CN" altLang="en-US" dirty="0">
                <a:solidFill>
                  <a:schemeClr val="tx1"/>
                </a:solidFill>
              </a:rPr>
              <a:t>差分</a:t>
            </a:r>
            <a:r>
              <a:rPr lang="en-US" altLang="zh-CN" dirty="0">
                <a:solidFill>
                  <a:schemeClr val="tx1"/>
                </a:solidFill>
              </a:rPr>
              <a:t>GNSS</a:t>
            </a:r>
            <a:r>
              <a:rPr lang="zh-CN" altLang="en-US" dirty="0">
                <a:solidFill>
                  <a:schemeClr val="tx1"/>
                </a:solidFill>
              </a:rPr>
              <a:t>系统的构成</a:t>
            </a:r>
          </a:p>
        </p:txBody>
      </p:sp>
      <p:sp>
        <p:nvSpPr>
          <p:cNvPr id="17411" name="Rectangle 3">
            <a:extLst>
              <a:ext uri="{FF2B5EF4-FFF2-40B4-BE49-F238E27FC236}">
                <a16:creationId xmlns:a16="http://schemas.microsoft.com/office/drawing/2014/main" id="{3FF59EAB-4402-471C-BEDE-AD2666F2C9DC}"/>
              </a:ext>
            </a:extLst>
          </p:cNvPr>
          <p:cNvSpPr>
            <a:spLocks noGrp="1" noChangeArrowheads="1"/>
          </p:cNvSpPr>
          <p:nvPr>
            <p:ph type="body" idx="1"/>
          </p:nvPr>
        </p:nvSpPr>
        <p:spPr>
          <a:xfrm>
            <a:off x="1774826" y="1628775"/>
            <a:ext cx="3889375" cy="4800600"/>
          </a:xfrm>
        </p:spPr>
        <p:txBody>
          <a:bodyPr/>
          <a:lstStyle/>
          <a:p>
            <a:pPr marL="533400" indent="-533400" eaLnBrk="1" hangingPunct="1">
              <a:spcBef>
                <a:spcPct val="0"/>
              </a:spcBef>
              <a:buFont typeface="Wingdings" panose="05000000000000000000" pitchFamily="2" charset="2"/>
              <a:buChar char="§"/>
            </a:pPr>
            <a:endParaRPr lang="zh-CN" altLang="en-US" sz="2400">
              <a:solidFill>
                <a:schemeClr val="tx1"/>
              </a:solidFill>
            </a:endParaRPr>
          </a:p>
          <a:p>
            <a:pPr marL="533400" indent="-533400" eaLnBrk="1" hangingPunct="1">
              <a:spcBef>
                <a:spcPct val="0"/>
              </a:spcBef>
              <a:buNone/>
            </a:pPr>
            <a:r>
              <a:rPr lang="en-US" altLang="zh-CN" sz="2300">
                <a:solidFill>
                  <a:schemeClr val="tx1"/>
                </a:solidFill>
              </a:rPr>
              <a:t>1.</a:t>
            </a:r>
            <a:r>
              <a:rPr lang="zh-CN" altLang="en-US" sz="2300">
                <a:solidFill>
                  <a:schemeClr val="tx1"/>
                </a:solidFill>
              </a:rPr>
              <a:t>基准站</a:t>
            </a:r>
          </a:p>
          <a:p>
            <a:pPr marL="533400" indent="-533400" eaLnBrk="1" hangingPunct="1">
              <a:spcBef>
                <a:spcPct val="0"/>
              </a:spcBef>
              <a:buNone/>
            </a:pPr>
            <a:r>
              <a:rPr lang="en-US" altLang="zh-CN" sz="2300">
                <a:solidFill>
                  <a:schemeClr val="tx1"/>
                </a:solidFill>
              </a:rPr>
              <a:t>(Reference/Base Station</a:t>
            </a:r>
            <a:r>
              <a:rPr lang="zh-CN" altLang="en-US" sz="2300">
                <a:solidFill>
                  <a:schemeClr val="tx1"/>
                </a:solidFill>
              </a:rPr>
              <a:t>）</a:t>
            </a:r>
          </a:p>
          <a:p>
            <a:pPr marL="533400" indent="-533400" eaLnBrk="1" hangingPunct="1">
              <a:spcBef>
                <a:spcPct val="0"/>
              </a:spcBef>
              <a:buFont typeface="Wingdings" panose="05000000000000000000" pitchFamily="2" charset="2"/>
              <a:buChar char="§"/>
            </a:pPr>
            <a:endParaRPr lang="zh-CN" altLang="en-US" sz="2300">
              <a:solidFill>
                <a:schemeClr val="tx1"/>
              </a:solidFill>
            </a:endParaRPr>
          </a:p>
          <a:p>
            <a:pPr marL="533400" indent="-533400" eaLnBrk="1" hangingPunct="1">
              <a:spcBef>
                <a:spcPct val="0"/>
              </a:spcBef>
              <a:buNone/>
            </a:pPr>
            <a:r>
              <a:rPr lang="en-US" altLang="zh-CN" sz="2300">
                <a:solidFill>
                  <a:schemeClr val="tx1"/>
                </a:solidFill>
              </a:rPr>
              <a:t>2.</a:t>
            </a:r>
            <a:r>
              <a:rPr lang="zh-CN" altLang="en-US" sz="2300">
                <a:solidFill>
                  <a:schemeClr val="tx1"/>
                </a:solidFill>
              </a:rPr>
              <a:t>流动站</a:t>
            </a:r>
          </a:p>
          <a:p>
            <a:pPr marL="533400" indent="-533400" eaLnBrk="1" hangingPunct="1">
              <a:spcBef>
                <a:spcPct val="0"/>
              </a:spcBef>
              <a:buNone/>
            </a:pPr>
            <a:r>
              <a:rPr lang="en-US" altLang="zh-CN" sz="2300">
                <a:solidFill>
                  <a:schemeClr val="tx1"/>
                </a:solidFill>
              </a:rPr>
              <a:t>(Mobile/Rover Station</a:t>
            </a:r>
            <a:r>
              <a:rPr lang="zh-CN" altLang="en-US" sz="2300">
                <a:solidFill>
                  <a:schemeClr val="tx1"/>
                </a:solidFill>
              </a:rPr>
              <a:t>）</a:t>
            </a:r>
          </a:p>
          <a:p>
            <a:pPr marL="533400" indent="-533400" eaLnBrk="1" hangingPunct="1">
              <a:spcBef>
                <a:spcPct val="0"/>
              </a:spcBef>
              <a:buFont typeface="Wingdings" panose="05000000000000000000" pitchFamily="2" charset="2"/>
              <a:buChar char="§"/>
            </a:pPr>
            <a:endParaRPr lang="zh-CN" altLang="en-US" sz="2300">
              <a:solidFill>
                <a:schemeClr val="tx1"/>
              </a:solidFill>
            </a:endParaRPr>
          </a:p>
          <a:p>
            <a:pPr marL="533400" indent="-533400" eaLnBrk="1" hangingPunct="1">
              <a:spcBef>
                <a:spcPct val="0"/>
              </a:spcBef>
              <a:buNone/>
            </a:pPr>
            <a:r>
              <a:rPr lang="en-US" altLang="zh-CN" sz="2300">
                <a:solidFill>
                  <a:schemeClr val="folHlink"/>
                </a:solidFill>
              </a:rPr>
              <a:t>3.</a:t>
            </a:r>
            <a:r>
              <a:rPr lang="zh-CN" altLang="en-US" sz="2300">
                <a:solidFill>
                  <a:schemeClr val="folHlink"/>
                </a:solidFill>
              </a:rPr>
              <a:t>数据链 </a:t>
            </a:r>
          </a:p>
          <a:p>
            <a:pPr marL="533400" indent="-533400" eaLnBrk="1" hangingPunct="1">
              <a:spcBef>
                <a:spcPct val="0"/>
              </a:spcBef>
              <a:buNone/>
            </a:pPr>
            <a:r>
              <a:rPr lang="en-US" altLang="zh-CN" sz="2300">
                <a:solidFill>
                  <a:schemeClr val="folHlink"/>
                </a:solidFill>
              </a:rPr>
              <a:t>(Data Link)</a:t>
            </a:r>
          </a:p>
          <a:p>
            <a:pPr marL="533400" indent="-533400" eaLnBrk="1" hangingPunct="1">
              <a:spcBef>
                <a:spcPct val="0"/>
              </a:spcBef>
              <a:buFont typeface="Wingdings" panose="05000000000000000000" pitchFamily="2" charset="2"/>
              <a:buChar char="§"/>
            </a:pPr>
            <a:endParaRPr lang="en-US" altLang="zh-CN" sz="2300">
              <a:solidFill>
                <a:schemeClr val="folHlink"/>
              </a:solidFill>
            </a:endParaRPr>
          </a:p>
          <a:p>
            <a:pPr marL="533400" indent="-533400" eaLnBrk="1" hangingPunct="1">
              <a:spcBef>
                <a:spcPct val="0"/>
              </a:spcBef>
              <a:buNone/>
            </a:pPr>
            <a:r>
              <a:rPr lang="en-US" altLang="zh-CN" sz="2300">
                <a:solidFill>
                  <a:schemeClr val="tx1"/>
                </a:solidFill>
              </a:rPr>
              <a:t>4.</a:t>
            </a:r>
            <a:r>
              <a:rPr lang="zh-CN" altLang="en-US" sz="2300">
                <a:solidFill>
                  <a:schemeClr val="tx1"/>
                </a:solidFill>
              </a:rPr>
              <a:t>差分改正数 </a:t>
            </a:r>
          </a:p>
          <a:p>
            <a:pPr marL="533400" indent="-533400" eaLnBrk="1" hangingPunct="1">
              <a:spcBef>
                <a:spcPct val="0"/>
              </a:spcBef>
              <a:buNone/>
            </a:pPr>
            <a:r>
              <a:rPr lang="en-US" altLang="zh-CN" sz="2300">
                <a:solidFill>
                  <a:schemeClr val="tx1"/>
                </a:solidFill>
              </a:rPr>
              <a:t>(Corrections)</a:t>
            </a:r>
          </a:p>
        </p:txBody>
      </p:sp>
      <p:pic>
        <p:nvPicPr>
          <p:cNvPr id="17412" name="Picture 5" descr="200472182028">
            <a:extLst>
              <a:ext uri="{FF2B5EF4-FFF2-40B4-BE49-F238E27FC236}">
                <a16:creationId xmlns:a16="http://schemas.microsoft.com/office/drawing/2014/main" id="{453CC13C-C34F-41FE-B987-909188CF58A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35960" y="2348880"/>
            <a:ext cx="5651500" cy="3706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B5B0F34-A886-4755-B270-A65EFDB5F3A7}"/>
              </a:ext>
            </a:extLst>
          </p:cNvPr>
          <p:cNvSpPr>
            <a:spLocks noGrp="1" noChangeArrowheads="1"/>
          </p:cNvSpPr>
          <p:nvPr>
            <p:ph type="title"/>
          </p:nvPr>
        </p:nvSpPr>
        <p:spPr>
          <a:xfrm>
            <a:off x="3359151" y="333375"/>
            <a:ext cx="4606925" cy="1143000"/>
          </a:xfrm>
          <a:noFill/>
        </p:spPr>
        <p:txBody>
          <a:bodyPr/>
          <a:lstStyle/>
          <a:p>
            <a:pPr eaLnBrk="1" hangingPunct="1">
              <a:buFont typeface="Wingdings" panose="05000000000000000000" pitchFamily="2" charset="2"/>
              <a:buNone/>
            </a:pPr>
            <a:r>
              <a:rPr lang="zh-CN" altLang="en-US" sz="4400" b="0" dirty="0">
                <a:solidFill>
                  <a:schemeClr val="tx1"/>
                </a:solidFill>
                <a:ea typeface="隶书" panose="02010509060101010101" pitchFamily="49" charset="-122"/>
              </a:rPr>
              <a:t>差分</a:t>
            </a:r>
            <a:r>
              <a:rPr lang="en-US" altLang="zh-CN" sz="4400" b="0" dirty="0">
                <a:solidFill>
                  <a:schemeClr val="tx1"/>
                </a:solidFill>
                <a:ea typeface="隶书" panose="02010509060101010101" pitchFamily="49" charset="-122"/>
              </a:rPr>
              <a:t>GNSS</a:t>
            </a:r>
            <a:r>
              <a:rPr lang="zh-CN" altLang="en-US" sz="4400" b="0" dirty="0">
                <a:solidFill>
                  <a:schemeClr val="tx1"/>
                </a:solidFill>
                <a:ea typeface="隶书" panose="02010509060101010101" pitchFamily="49" charset="-122"/>
              </a:rPr>
              <a:t>的类型</a:t>
            </a:r>
          </a:p>
        </p:txBody>
      </p:sp>
      <p:sp>
        <p:nvSpPr>
          <p:cNvPr id="19459" name="Rectangle 3">
            <a:extLst>
              <a:ext uri="{FF2B5EF4-FFF2-40B4-BE49-F238E27FC236}">
                <a16:creationId xmlns:a16="http://schemas.microsoft.com/office/drawing/2014/main" id="{446F439C-58E1-417A-848F-8DBCE83EB9BF}"/>
              </a:ext>
            </a:extLst>
          </p:cNvPr>
          <p:cNvSpPr>
            <a:spLocks noGrp="1" noChangeArrowheads="1"/>
          </p:cNvSpPr>
          <p:nvPr>
            <p:ph type="body" idx="1"/>
          </p:nvPr>
        </p:nvSpPr>
        <p:spPr>
          <a:xfrm>
            <a:off x="2209800" y="1371600"/>
            <a:ext cx="8458200" cy="5486400"/>
          </a:xfrm>
        </p:spPr>
        <p:txBody>
          <a:bodyPr/>
          <a:lstStyle/>
          <a:p>
            <a:pPr eaLnBrk="1" hangingPunct="1">
              <a:spcBef>
                <a:spcPct val="0"/>
              </a:spcBef>
              <a:buFont typeface="Wingdings" panose="05000000000000000000" pitchFamily="2" charset="2"/>
              <a:buChar char="§"/>
            </a:pPr>
            <a:r>
              <a:rPr lang="zh-CN" altLang="en-US" sz="2400" dirty="0">
                <a:solidFill>
                  <a:schemeClr val="tx1"/>
                </a:solidFill>
              </a:rPr>
              <a:t>单站差分</a:t>
            </a:r>
          </a:p>
          <a:p>
            <a:pPr lvl="1" eaLnBrk="1" hangingPunct="1">
              <a:spcBef>
                <a:spcPct val="0"/>
              </a:spcBef>
              <a:buFont typeface="Wingdings" panose="05000000000000000000" pitchFamily="2" charset="2"/>
              <a:buChar char="§"/>
            </a:pPr>
            <a:r>
              <a:rPr lang="zh-CN" altLang="en-US" sz="2400" dirty="0">
                <a:solidFill>
                  <a:schemeClr val="tx1"/>
                </a:solidFill>
                <a:hlinkClick r:id="rId3" action="ppaction://hlinksldjump"/>
              </a:rPr>
              <a:t>位置差分</a:t>
            </a:r>
            <a:endParaRPr lang="zh-CN" altLang="en-US" sz="3000" dirty="0">
              <a:solidFill>
                <a:schemeClr val="tx1"/>
              </a:solidFill>
            </a:endParaRPr>
          </a:p>
          <a:p>
            <a:pPr lvl="1" eaLnBrk="1" hangingPunct="1">
              <a:spcBef>
                <a:spcPct val="0"/>
              </a:spcBef>
              <a:buFont typeface="Wingdings" panose="05000000000000000000" pitchFamily="2" charset="2"/>
              <a:buChar char="§"/>
            </a:pPr>
            <a:r>
              <a:rPr lang="zh-CN" altLang="en-US" sz="2400" dirty="0">
                <a:solidFill>
                  <a:schemeClr val="tx1"/>
                </a:solidFill>
                <a:hlinkClick r:id="rId4" action="ppaction://hlinksldjump"/>
              </a:rPr>
              <a:t>伪距差分</a:t>
            </a:r>
            <a:endParaRPr lang="zh-CN" altLang="en-US" sz="2400" dirty="0">
              <a:solidFill>
                <a:schemeClr val="tx1"/>
              </a:solidFill>
            </a:endParaRPr>
          </a:p>
          <a:p>
            <a:pPr lvl="1" eaLnBrk="1" hangingPunct="1">
              <a:spcBef>
                <a:spcPct val="0"/>
              </a:spcBef>
              <a:buFont typeface="Wingdings" panose="05000000000000000000" pitchFamily="2" charset="2"/>
              <a:buChar char="§"/>
            </a:pPr>
            <a:r>
              <a:rPr lang="zh-CN" altLang="en-US" sz="2400" dirty="0">
                <a:solidFill>
                  <a:schemeClr val="tx1"/>
                </a:solidFill>
                <a:hlinkClick r:id="rId5" action="ppaction://hlinksldjump"/>
              </a:rPr>
              <a:t>载波相位差分</a:t>
            </a:r>
            <a:endParaRPr lang="zh-CN" altLang="en-US" sz="2400" dirty="0">
              <a:solidFill>
                <a:schemeClr val="tx1"/>
              </a:solidFill>
            </a:endParaRPr>
          </a:p>
          <a:p>
            <a:pPr lvl="3" eaLnBrk="1" hangingPunct="1">
              <a:spcBef>
                <a:spcPct val="0"/>
              </a:spcBef>
              <a:buFont typeface="Wingdings" panose="05000000000000000000" pitchFamily="2" charset="2"/>
              <a:buChar char="§"/>
            </a:pPr>
            <a:endParaRPr lang="zh-CN" altLang="en-US" sz="1900" dirty="0">
              <a:solidFill>
                <a:schemeClr val="tx1"/>
              </a:solidFill>
            </a:endParaRPr>
          </a:p>
          <a:p>
            <a:pPr eaLnBrk="1" hangingPunct="1">
              <a:spcBef>
                <a:spcPct val="0"/>
              </a:spcBef>
              <a:buFont typeface="Wingdings" panose="05000000000000000000" pitchFamily="2" charset="2"/>
              <a:buChar char="§"/>
            </a:pPr>
            <a:r>
              <a:rPr lang="zh-CN" altLang="en-US" sz="2400" dirty="0">
                <a:solidFill>
                  <a:schemeClr val="tx1"/>
                </a:solidFill>
              </a:rPr>
              <a:t>局域差分与广域差分</a:t>
            </a:r>
          </a:p>
          <a:p>
            <a:pPr lvl="1" eaLnBrk="1" hangingPunct="1">
              <a:spcBef>
                <a:spcPct val="0"/>
              </a:spcBef>
              <a:buFont typeface="Wingdings" panose="05000000000000000000" pitchFamily="2" charset="2"/>
              <a:buChar char="§"/>
            </a:pPr>
            <a:r>
              <a:rPr lang="zh-CN" altLang="en-US" sz="2400" dirty="0">
                <a:solidFill>
                  <a:schemeClr val="tx1"/>
                </a:solidFill>
                <a:hlinkClick r:id="rId6" action="ppaction://hlinksldjump"/>
              </a:rPr>
              <a:t>局域差分</a:t>
            </a:r>
            <a:r>
              <a:rPr lang="en-US" altLang="zh-CN" sz="2400" dirty="0">
                <a:solidFill>
                  <a:schemeClr val="tx1"/>
                </a:solidFill>
                <a:hlinkClick r:id="rId6" action="ppaction://hlinksldjump"/>
              </a:rPr>
              <a:t>GNSS</a:t>
            </a:r>
            <a:r>
              <a:rPr lang="zh-CN" altLang="en-US" sz="2400" dirty="0">
                <a:solidFill>
                  <a:schemeClr val="tx1"/>
                </a:solidFill>
              </a:rPr>
              <a:t>（</a:t>
            </a:r>
            <a:r>
              <a:rPr lang="en-US" altLang="zh-CN" sz="2400" dirty="0">
                <a:solidFill>
                  <a:schemeClr val="tx1"/>
                </a:solidFill>
              </a:rPr>
              <a:t>LADGNSS </a:t>
            </a:r>
            <a:r>
              <a:rPr lang="en-US" altLang="zh-CN" sz="2400" dirty="0">
                <a:solidFill>
                  <a:schemeClr val="tx1"/>
                </a:solidFill>
                <a:latin typeface="华文细黑" panose="02010600040101010101" pitchFamily="2" charset="-122"/>
              </a:rPr>
              <a:t>–</a:t>
            </a:r>
            <a:r>
              <a:rPr lang="en-US" altLang="zh-CN" sz="2400" dirty="0">
                <a:solidFill>
                  <a:schemeClr val="tx1"/>
                </a:solidFill>
              </a:rPr>
              <a:t> Local Area DGNSS</a:t>
            </a:r>
            <a:r>
              <a:rPr lang="zh-CN" altLang="en-US" sz="2400" dirty="0">
                <a:solidFill>
                  <a:schemeClr val="tx1"/>
                </a:solidFill>
              </a:rPr>
              <a:t>）</a:t>
            </a:r>
          </a:p>
          <a:p>
            <a:pPr lvl="1" eaLnBrk="1" hangingPunct="1">
              <a:spcBef>
                <a:spcPct val="0"/>
              </a:spcBef>
              <a:buFont typeface="Wingdings" panose="05000000000000000000" pitchFamily="2" charset="2"/>
              <a:buChar char="§"/>
            </a:pPr>
            <a:r>
              <a:rPr lang="zh-CN" altLang="en-US" sz="2400" dirty="0">
                <a:solidFill>
                  <a:schemeClr val="tx1"/>
                </a:solidFill>
                <a:hlinkClick r:id="rId7" action="ppaction://hlinksldjump"/>
              </a:rPr>
              <a:t>广域差分</a:t>
            </a:r>
            <a:r>
              <a:rPr lang="en-US" altLang="zh-CN" sz="2400" dirty="0">
                <a:solidFill>
                  <a:schemeClr val="tx1"/>
                </a:solidFill>
                <a:hlinkClick r:id="rId7" action="ppaction://hlinksldjump"/>
              </a:rPr>
              <a:t>GNSS</a:t>
            </a:r>
            <a:r>
              <a:rPr lang="zh-CN" altLang="en-US" sz="2400" dirty="0">
                <a:solidFill>
                  <a:schemeClr val="tx1"/>
                </a:solidFill>
              </a:rPr>
              <a:t>（</a:t>
            </a:r>
            <a:r>
              <a:rPr lang="en-US" altLang="zh-CN" sz="2400" dirty="0">
                <a:solidFill>
                  <a:schemeClr val="tx1"/>
                </a:solidFill>
              </a:rPr>
              <a:t>WADGNSS </a:t>
            </a:r>
            <a:r>
              <a:rPr lang="en-US" altLang="zh-CN" sz="2400" dirty="0">
                <a:solidFill>
                  <a:schemeClr val="tx1"/>
                </a:solidFill>
                <a:latin typeface="华文细黑" panose="02010600040101010101" pitchFamily="2" charset="-122"/>
              </a:rPr>
              <a:t>–</a:t>
            </a:r>
            <a:r>
              <a:rPr lang="en-US" altLang="zh-CN" sz="2400" dirty="0">
                <a:solidFill>
                  <a:schemeClr val="tx1"/>
                </a:solidFill>
              </a:rPr>
              <a:t> Wide Area DGNSS</a:t>
            </a:r>
            <a:r>
              <a:rPr lang="zh-CN" altLang="en-US" sz="2400" dirty="0">
                <a:solidFill>
                  <a:schemeClr val="tx1"/>
                </a:solidFill>
              </a:rPr>
              <a:t>）</a:t>
            </a:r>
          </a:p>
          <a:p>
            <a:pPr lvl="3" eaLnBrk="1" hangingPunct="1">
              <a:spcBef>
                <a:spcPct val="0"/>
              </a:spcBef>
              <a:buFont typeface="Wingdings" panose="05000000000000000000" pitchFamily="2" charset="2"/>
              <a:buChar char="§"/>
            </a:pPr>
            <a:endParaRPr lang="en-US" altLang="zh-CN" sz="1900" dirty="0">
              <a:solidFill>
                <a:schemeClr val="tx1"/>
              </a:solidFill>
            </a:endParaRPr>
          </a:p>
          <a:p>
            <a:pPr lvl="3" eaLnBrk="1" hangingPunct="1">
              <a:spcBef>
                <a:spcPct val="0"/>
              </a:spcBef>
              <a:buFont typeface="Wingdings" panose="05000000000000000000" pitchFamily="2" charset="2"/>
              <a:buChar char="§"/>
            </a:pPr>
            <a:endParaRPr lang="en-US" altLang="zh-CN" sz="1900" dirty="0">
              <a:solidFill>
                <a:schemeClr val="tx1"/>
              </a:solidFill>
            </a:endParaRPr>
          </a:p>
          <a:p>
            <a:pPr lvl="3" eaLnBrk="1" hangingPunct="1">
              <a:spcBef>
                <a:spcPct val="0"/>
              </a:spcBef>
              <a:buFont typeface="Wingdings" panose="05000000000000000000" pitchFamily="2" charset="2"/>
              <a:buChar char="§"/>
            </a:pPr>
            <a:endParaRPr lang="zh-CN" altLang="en-US" sz="1900" dirty="0">
              <a:solidFill>
                <a:schemeClr val="tx1"/>
              </a:solidFill>
            </a:endParaRPr>
          </a:p>
          <a:p>
            <a:pPr eaLnBrk="1" hangingPunct="1">
              <a:spcBef>
                <a:spcPct val="0"/>
              </a:spcBef>
              <a:buFont typeface="Wingdings" panose="05000000000000000000" pitchFamily="2" charset="2"/>
              <a:buChar char="§"/>
            </a:pPr>
            <a:r>
              <a:rPr lang="zh-CN" altLang="en-US" dirty="0">
                <a:solidFill>
                  <a:schemeClr val="tx1"/>
                </a:solidFill>
              </a:rPr>
              <a:t>根据时效性</a:t>
            </a:r>
          </a:p>
          <a:p>
            <a:pPr lvl="1" eaLnBrk="1" hangingPunct="1">
              <a:spcBef>
                <a:spcPct val="0"/>
              </a:spcBef>
              <a:buFont typeface="Wingdings" panose="05000000000000000000" pitchFamily="2" charset="2"/>
              <a:buChar char="§"/>
            </a:pPr>
            <a:r>
              <a:rPr lang="zh-CN" altLang="en-US" sz="2600" dirty="0">
                <a:solidFill>
                  <a:schemeClr val="tx1"/>
                </a:solidFill>
              </a:rPr>
              <a:t>实时差分</a:t>
            </a:r>
          </a:p>
          <a:p>
            <a:pPr lvl="1" eaLnBrk="1" hangingPunct="1">
              <a:spcBef>
                <a:spcPct val="0"/>
              </a:spcBef>
              <a:buFont typeface="Wingdings" panose="05000000000000000000" pitchFamily="2" charset="2"/>
              <a:buChar char="§"/>
            </a:pPr>
            <a:r>
              <a:rPr lang="zh-CN" altLang="en-US" sz="2600" dirty="0">
                <a:solidFill>
                  <a:schemeClr val="tx1"/>
                </a:solidFill>
              </a:rPr>
              <a:t>后处理差分</a:t>
            </a:r>
          </a:p>
        </p:txBody>
      </p:sp>
      <p:sp>
        <p:nvSpPr>
          <p:cNvPr id="123908" name="Rectangle 4">
            <a:extLst>
              <a:ext uri="{FF2B5EF4-FFF2-40B4-BE49-F238E27FC236}">
                <a16:creationId xmlns:a16="http://schemas.microsoft.com/office/drawing/2014/main" id="{03298A94-515A-46D4-9085-E78E7A6ACF8C}"/>
              </a:ext>
            </a:extLst>
          </p:cNvPr>
          <p:cNvSpPr>
            <a:spLocks noChangeArrowheads="1"/>
          </p:cNvSpPr>
          <p:nvPr/>
        </p:nvSpPr>
        <p:spPr bwMode="auto">
          <a:xfrm>
            <a:off x="4871865" y="4293096"/>
            <a:ext cx="56887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dirty="0">
                <a:ea typeface="宋体" panose="02010600030101010101" pitchFamily="2" charset="-122"/>
              </a:rPr>
              <a:t>差分</a:t>
            </a:r>
            <a:r>
              <a:rPr lang="en-US" altLang="zh-CN" dirty="0">
                <a:ea typeface="宋体" panose="02010600030101010101" pitchFamily="2" charset="-122"/>
              </a:rPr>
              <a:t>GNSS--</a:t>
            </a:r>
            <a:r>
              <a:rPr lang="zh-CN" altLang="en-US" dirty="0">
                <a:ea typeface="宋体" panose="02010600030101010101" pitchFamily="2" charset="-122"/>
                <a:hlinkClick r:id="rId8" action="ppaction://hlinksldjump"/>
              </a:rPr>
              <a:t>增强型系统</a:t>
            </a:r>
            <a:endParaRPr lang="zh-CN" altLang="en-US" dirty="0">
              <a:ea typeface="宋体" panose="02010600030101010101" pitchFamily="2" charset="-122"/>
            </a:endParaRPr>
          </a:p>
        </p:txBody>
      </p:sp>
      <p:sp>
        <p:nvSpPr>
          <p:cNvPr id="123909" name="Rectangle 5">
            <a:extLst>
              <a:ext uri="{FF2B5EF4-FFF2-40B4-BE49-F238E27FC236}">
                <a16:creationId xmlns:a16="http://schemas.microsoft.com/office/drawing/2014/main" id="{8595DC1F-8E0A-47A3-9EAE-DB88C7B26337}"/>
              </a:ext>
            </a:extLst>
          </p:cNvPr>
          <p:cNvSpPr>
            <a:spLocks noChangeArrowheads="1"/>
          </p:cNvSpPr>
          <p:nvPr/>
        </p:nvSpPr>
        <p:spPr bwMode="auto">
          <a:xfrm>
            <a:off x="4871865" y="4816971"/>
            <a:ext cx="54972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dirty="0">
                <a:ea typeface="宋体" panose="02010600030101010101" pitchFamily="2" charset="-122"/>
              </a:rPr>
              <a:t>差分</a:t>
            </a:r>
            <a:r>
              <a:rPr lang="en-US" altLang="zh-CN" dirty="0">
                <a:ea typeface="宋体" panose="02010600030101010101" pitchFamily="2" charset="-122"/>
              </a:rPr>
              <a:t>GNSS--</a:t>
            </a:r>
            <a:r>
              <a:rPr lang="zh-CN" altLang="en-US" dirty="0">
                <a:ea typeface="宋体" panose="02010600030101010101" pitchFamily="2" charset="-122"/>
                <a:hlinkClick r:id="rId9" action="ppaction://hlinksldjump"/>
              </a:rPr>
              <a:t>网络</a:t>
            </a:r>
            <a:r>
              <a:rPr lang="en-US" altLang="zh-CN" dirty="0">
                <a:ea typeface="宋体" panose="02010600030101010101" pitchFamily="2" charset="-122"/>
                <a:hlinkClick r:id="rId9" action="ppaction://hlinksldjump"/>
              </a:rPr>
              <a:t>RTK</a:t>
            </a:r>
            <a:r>
              <a:rPr lang="zh-CN" altLang="en-US" dirty="0">
                <a:ea typeface="宋体" panose="02010600030101010101" pitchFamily="2" charset="-122"/>
              </a:rPr>
              <a:t>（</a:t>
            </a:r>
            <a:r>
              <a:rPr lang="en-US" altLang="zh-CN" dirty="0">
                <a:ea typeface="宋体" panose="02010600030101010101" pitchFamily="2" charset="-122"/>
              </a:rPr>
              <a:t>CORS</a:t>
            </a:r>
            <a:r>
              <a:rPr lang="zh-CN" altLang="en-US" dirty="0">
                <a:ea typeface="宋体" panose="02010600030101010101" pitchFamily="2" charset="-122"/>
              </a:rPr>
              <a:t>）</a:t>
            </a:r>
          </a:p>
        </p:txBody>
      </p:sp>
      <p:sp>
        <p:nvSpPr>
          <p:cNvPr id="123910" name="AutoShape 6">
            <a:extLst>
              <a:ext uri="{FF2B5EF4-FFF2-40B4-BE49-F238E27FC236}">
                <a16:creationId xmlns:a16="http://schemas.microsoft.com/office/drawing/2014/main" id="{3FD59E44-369F-4919-8A9B-59DC7763DAF9}"/>
              </a:ext>
            </a:extLst>
          </p:cNvPr>
          <p:cNvSpPr>
            <a:spLocks noChangeArrowheads="1"/>
          </p:cNvSpPr>
          <p:nvPr/>
        </p:nvSpPr>
        <p:spPr bwMode="auto">
          <a:xfrm>
            <a:off x="9625013" y="6021388"/>
            <a:ext cx="647700" cy="836612"/>
          </a:xfrm>
          <a:prstGeom prst="leftArrow">
            <a:avLst>
              <a:gd name="adj1" fmla="val 50000"/>
              <a:gd name="adj2" fmla="val 25000"/>
            </a:avLst>
          </a:prstGeom>
          <a:gradFill rotWithShape="1">
            <a:gsLst>
              <a:gs pos="0">
                <a:schemeClr val="bg1"/>
              </a:gs>
              <a:gs pos="50000">
                <a:schemeClr val="folHlink"/>
              </a:gs>
              <a:gs pos="100000">
                <a:schemeClr val="bg1"/>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F3AD332-486B-43CA-A5EE-F37BE8FB3E1A}"/>
              </a:ext>
            </a:extLst>
          </p:cNvPr>
          <p:cNvSpPr>
            <a:spLocks noGrp="1" noChangeArrowheads="1"/>
          </p:cNvSpPr>
          <p:nvPr>
            <p:ph type="title"/>
          </p:nvPr>
        </p:nvSpPr>
        <p:spPr/>
        <p:txBody>
          <a:bodyPr/>
          <a:lstStyle/>
          <a:p>
            <a:pPr eaLnBrk="1" hangingPunct="1"/>
            <a:r>
              <a:rPr lang="zh-CN" altLang="en-US" sz="3300">
                <a:solidFill>
                  <a:schemeClr val="tx1"/>
                </a:solidFill>
              </a:rPr>
              <a:t>位置差分</a:t>
            </a:r>
          </a:p>
        </p:txBody>
      </p:sp>
      <p:graphicFrame>
        <p:nvGraphicFramePr>
          <p:cNvPr id="21507" name="Object 4">
            <a:extLst>
              <a:ext uri="{FF2B5EF4-FFF2-40B4-BE49-F238E27FC236}">
                <a16:creationId xmlns:a16="http://schemas.microsoft.com/office/drawing/2014/main" id="{91BE4AD3-3261-4D85-87E1-CA9271BE8A5C}"/>
              </a:ext>
            </a:extLst>
          </p:cNvPr>
          <p:cNvGraphicFramePr>
            <a:graphicFrameLocks noGrp="1" noChangeAspect="1"/>
          </p:cNvGraphicFramePr>
          <p:nvPr>
            <p:ph sz="quarter" idx="2"/>
          </p:nvPr>
        </p:nvGraphicFramePr>
        <p:xfrm>
          <a:off x="7680325" y="1484314"/>
          <a:ext cx="2406650" cy="4752975"/>
        </p:xfrm>
        <a:graphic>
          <a:graphicData uri="http://schemas.openxmlformats.org/presentationml/2006/ole">
            <mc:AlternateContent xmlns:mc="http://schemas.openxmlformats.org/markup-compatibility/2006">
              <mc:Choice xmlns:v="urn:schemas-microsoft-com:vml" Requires="v">
                <p:oleObj spid="_x0000_s21613" name="公式" r:id="rId4" imgW="998185" imgH="1988679" progId="Equation.3">
                  <p:embed/>
                </p:oleObj>
              </mc:Choice>
              <mc:Fallback>
                <p:oleObj name="公式" r:id="rId4" imgW="998185" imgH="198867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0325" y="1484314"/>
                        <a:ext cx="2406650"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02" name="Object 6">
            <a:extLst>
              <a:ext uri="{FF2B5EF4-FFF2-40B4-BE49-F238E27FC236}">
                <a16:creationId xmlns:a16="http://schemas.microsoft.com/office/drawing/2014/main" id="{051E34B8-3610-4DC5-AC3B-0B664981E822}"/>
              </a:ext>
            </a:extLst>
          </p:cNvPr>
          <p:cNvGraphicFramePr>
            <a:graphicFrameLocks noGrp="1" noChangeAspect="1"/>
          </p:cNvGraphicFramePr>
          <p:nvPr>
            <p:ph sz="quarter" idx="3"/>
          </p:nvPr>
        </p:nvGraphicFramePr>
        <p:xfrm>
          <a:off x="2927350" y="4479925"/>
          <a:ext cx="4032250" cy="1892300"/>
        </p:xfrm>
        <a:graphic>
          <a:graphicData uri="http://schemas.openxmlformats.org/presentationml/2006/ole">
            <mc:AlternateContent xmlns:mc="http://schemas.openxmlformats.org/markup-compatibility/2006">
              <mc:Choice xmlns:v="urn:schemas-microsoft-com:vml" Requires="v">
                <p:oleObj spid="_x0000_s21614" name="公式" r:id="rId6" imgW="2263034" imgH="1051607" progId="Equation.3">
                  <p:embed/>
                </p:oleObj>
              </mc:Choice>
              <mc:Fallback>
                <p:oleObj name="公式" r:id="rId6" imgW="2263034" imgH="1051607"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7350" y="4479925"/>
                        <a:ext cx="4032250"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1509" name="Picture 14" descr="200472182028">
            <a:extLst>
              <a:ext uri="{FF2B5EF4-FFF2-40B4-BE49-F238E27FC236}">
                <a16:creationId xmlns:a16="http://schemas.microsoft.com/office/drawing/2014/main" id="{0D4CE158-9289-4E97-9386-8F89223C3FF1}"/>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143251" y="1484314"/>
            <a:ext cx="4176713" cy="274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0" name="AutoShape 12">
            <a:extLst>
              <a:ext uri="{FF2B5EF4-FFF2-40B4-BE49-F238E27FC236}">
                <a16:creationId xmlns:a16="http://schemas.microsoft.com/office/drawing/2014/main" id="{A1E336F3-477B-4C25-8B63-2153EC53B27B}"/>
              </a:ext>
            </a:extLst>
          </p:cNvPr>
          <p:cNvSpPr>
            <a:spLocks noChangeArrowheads="1"/>
          </p:cNvSpPr>
          <p:nvPr/>
        </p:nvSpPr>
        <p:spPr bwMode="auto">
          <a:xfrm>
            <a:off x="1992313" y="3500438"/>
            <a:ext cx="969962" cy="1584746"/>
          </a:xfrm>
          <a:prstGeom prst="cloudCallout">
            <a:avLst>
              <a:gd name="adj1" fmla="val 141815"/>
              <a:gd name="adj2" fmla="val -97782"/>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a:solidFill>
                  <a:schemeClr val="tx1"/>
                </a:solidFill>
                <a:latin typeface="Times New Roman" panose="02020603050405020304" pitchFamily="18" charset="0"/>
                <a:ea typeface="宋体" panose="02010600030101010101" pitchFamily="2" charset="-122"/>
              </a:rPr>
              <a:t>坐标改正</a:t>
            </a:r>
          </a:p>
        </p:txBody>
      </p:sp>
      <p:sp>
        <p:nvSpPr>
          <p:cNvPr id="2" name="文本框 1">
            <a:extLst>
              <a:ext uri="{FF2B5EF4-FFF2-40B4-BE49-F238E27FC236}">
                <a16:creationId xmlns:a16="http://schemas.microsoft.com/office/drawing/2014/main" id="{09FBE1E8-82CE-4714-8C28-95890C87CF55}"/>
              </a:ext>
            </a:extLst>
          </p:cNvPr>
          <p:cNvSpPr txBox="1"/>
          <p:nvPr/>
        </p:nvSpPr>
        <p:spPr>
          <a:xfrm>
            <a:off x="1710071" y="1515639"/>
            <a:ext cx="1107996" cy="369332"/>
          </a:xfrm>
          <a:prstGeom prst="rect">
            <a:avLst/>
          </a:prstGeom>
          <a:noFill/>
        </p:spPr>
        <p:txBody>
          <a:bodyPr wrap="none" rtlCol="0">
            <a:spAutoFit/>
          </a:bodyPr>
          <a:lstStyle/>
          <a:p>
            <a:r>
              <a:rPr lang="zh-CN" altLang="en-US" dirty="0"/>
              <a:t>已知坐标</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038DB40-DE93-4E22-885C-23BB64C6F009}"/>
                  </a:ext>
                </a:extLst>
              </p:cNvPr>
              <p:cNvSpPr txBox="1"/>
              <p:nvPr/>
            </p:nvSpPr>
            <p:spPr>
              <a:xfrm>
                <a:off x="1652106" y="1884972"/>
                <a:ext cx="1223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Y</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Z</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3" name="文本框 2">
                <a:extLst>
                  <a:ext uri="{FF2B5EF4-FFF2-40B4-BE49-F238E27FC236}">
                    <a16:creationId xmlns:a16="http://schemas.microsoft.com/office/drawing/2014/main" id="{0038DB40-DE93-4E22-885C-23BB64C6F009}"/>
                  </a:ext>
                </a:extLst>
              </p:cNvPr>
              <p:cNvSpPr txBox="1">
                <a:spLocks noRot="1" noChangeAspect="1" noMove="1" noResize="1" noEditPoints="1" noAdjustHandles="1" noChangeArrowheads="1" noChangeShapeType="1" noTextEdit="1"/>
              </p:cNvSpPr>
              <p:nvPr/>
            </p:nvSpPr>
            <p:spPr>
              <a:xfrm>
                <a:off x="1652106" y="1884972"/>
                <a:ext cx="1223925" cy="276999"/>
              </a:xfrm>
              <a:prstGeom prst="rect">
                <a:avLst/>
              </a:prstGeom>
              <a:blipFill>
                <a:blip r:embed="rId9"/>
                <a:stretch>
                  <a:fillRect l="-3483" r="-1493" b="-1739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0D143440-B2C3-49CD-B297-C650D3EAE056}"/>
              </a:ext>
            </a:extLst>
          </p:cNvPr>
          <p:cNvSpPr txBox="1"/>
          <p:nvPr/>
        </p:nvSpPr>
        <p:spPr>
          <a:xfrm>
            <a:off x="1710071" y="2461872"/>
            <a:ext cx="1107996" cy="369332"/>
          </a:xfrm>
          <a:prstGeom prst="rect">
            <a:avLst/>
          </a:prstGeom>
          <a:noFill/>
        </p:spPr>
        <p:txBody>
          <a:bodyPr wrap="none" rtlCol="0">
            <a:spAutoFit/>
          </a:bodyPr>
          <a:lstStyle/>
          <a:p>
            <a:r>
              <a:rPr lang="zh-CN" altLang="en-US" dirty="0"/>
              <a:t>定位结果</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6C59E96-1F88-44BB-B955-5DC2FE264691}"/>
                  </a:ext>
                </a:extLst>
              </p:cNvPr>
              <p:cNvSpPr txBox="1"/>
              <p:nvPr/>
            </p:nvSpPr>
            <p:spPr>
              <a:xfrm>
                <a:off x="1808015" y="2833723"/>
                <a:ext cx="912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X</m:t>
                      </m:r>
                      <m:r>
                        <a:rPr lang="zh-CN" altLang="en-US" i="1">
                          <a:latin typeface="Cambria Math" panose="02040503050406030204" pitchFamily="18" charset="0"/>
                        </a:rPr>
                        <m:t>、</m:t>
                      </m:r>
                      <m:r>
                        <m:rPr>
                          <m:sty m:val="p"/>
                        </m:rPr>
                        <a:rPr lang="en-US" altLang="zh-CN" i="1">
                          <a:latin typeface="Cambria Math" panose="02040503050406030204" pitchFamily="18" charset="0"/>
                        </a:rPr>
                        <m:t>Y</m:t>
                      </m:r>
                      <m:r>
                        <a:rPr lang="zh-CN" altLang="en-US" i="1">
                          <a:latin typeface="Cambria Math" panose="02040503050406030204" pitchFamily="18" charset="0"/>
                        </a:rPr>
                        <m:t>、</m:t>
                      </m:r>
                      <m:r>
                        <m:rPr>
                          <m:sty m:val="p"/>
                        </m:rPr>
                        <a:rPr lang="en-US" altLang="zh-CN" i="1">
                          <a:latin typeface="Cambria Math" panose="02040503050406030204" pitchFamily="18" charset="0"/>
                        </a:rPr>
                        <m:t>Z</m:t>
                      </m:r>
                    </m:oMath>
                  </m:oMathPara>
                </a14:m>
                <a:endParaRPr lang="zh-CN" altLang="en-US" dirty="0"/>
              </a:p>
            </p:txBody>
          </p:sp>
        </mc:Choice>
        <mc:Fallback xmlns="">
          <p:sp>
            <p:nvSpPr>
              <p:cNvPr id="10" name="文本框 9">
                <a:extLst>
                  <a:ext uri="{FF2B5EF4-FFF2-40B4-BE49-F238E27FC236}">
                    <a16:creationId xmlns:a16="http://schemas.microsoft.com/office/drawing/2014/main" id="{D6C59E96-1F88-44BB-B955-5DC2FE264691}"/>
                  </a:ext>
                </a:extLst>
              </p:cNvPr>
              <p:cNvSpPr txBox="1">
                <a:spLocks noRot="1" noChangeAspect="1" noMove="1" noResize="1" noEditPoints="1" noAdjustHandles="1" noChangeArrowheads="1" noChangeShapeType="1" noTextEdit="1"/>
              </p:cNvSpPr>
              <p:nvPr/>
            </p:nvSpPr>
            <p:spPr>
              <a:xfrm>
                <a:off x="1808015" y="2833723"/>
                <a:ext cx="912109" cy="276999"/>
              </a:xfrm>
              <a:prstGeom prst="rect">
                <a:avLst/>
              </a:prstGeom>
              <a:blipFill>
                <a:blip r:embed="rId10"/>
                <a:stretch>
                  <a:fillRect l="-5369" r="-6040" b="-888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32102"/>
                                        </p:tgtEl>
                                        <p:attrNameLst>
                                          <p:attrName>style.visibility</p:attrName>
                                        </p:attrNameLst>
                                      </p:cBhvr>
                                      <p:to>
                                        <p:strVal val="visible"/>
                                      </p:to>
                                    </p:set>
                                    <p:anim calcmode="lin" valueType="num">
                                      <p:cBhvr>
                                        <p:cTn id="7" dur="500" fill="hold"/>
                                        <p:tgtEl>
                                          <p:spTgt spid="132102"/>
                                        </p:tgtEl>
                                        <p:attrNameLst>
                                          <p:attrName>ppt_w</p:attrName>
                                        </p:attrNameLst>
                                      </p:cBhvr>
                                      <p:tavLst>
                                        <p:tav tm="0">
                                          <p:val>
                                            <p:fltVal val="0"/>
                                          </p:val>
                                        </p:tav>
                                        <p:tav tm="100000">
                                          <p:val>
                                            <p:strVal val="#ppt_w"/>
                                          </p:val>
                                        </p:tav>
                                      </p:tavLst>
                                    </p:anim>
                                    <p:anim calcmode="lin" valueType="num">
                                      <p:cBhvr>
                                        <p:cTn id="8" dur="500" fill="hold"/>
                                        <p:tgtEl>
                                          <p:spTgt spid="1321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30B6287-2FCD-426D-A656-C6E3AFF10736}"/>
              </a:ext>
            </a:extLst>
          </p:cNvPr>
          <p:cNvSpPr>
            <a:spLocks noGrp="1" noChangeArrowheads="1"/>
          </p:cNvSpPr>
          <p:nvPr>
            <p:ph type="title"/>
          </p:nvPr>
        </p:nvSpPr>
        <p:spPr/>
        <p:txBody>
          <a:bodyPr/>
          <a:lstStyle/>
          <a:p>
            <a:pPr eaLnBrk="1" hangingPunct="1"/>
            <a:r>
              <a:rPr lang="zh-CN" altLang="en-US"/>
              <a:t>位置差分的特点</a:t>
            </a:r>
            <a:endParaRPr lang="en-US" altLang="zh-CN"/>
          </a:p>
        </p:txBody>
      </p:sp>
      <p:sp>
        <p:nvSpPr>
          <p:cNvPr id="23555" name="Rectangle 3">
            <a:extLst>
              <a:ext uri="{FF2B5EF4-FFF2-40B4-BE49-F238E27FC236}">
                <a16:creationId xmlns:a16="http://schemas.microsoft.com/office/drawing/2014/main" id="{EABD0A62-EF1C-4BE7-80C8-D2B72CC92997}"/>
              </a:ext>
            </a:extLst>
          </p:cNvPr>
          <p:cNvSpPr>
            <a:spLocks noGrp="1" noChangeArrowheads="1"/>
          </p:cNvSpPr>
          <p:nvPr>
            <p:ph type="body" idx="1"/>
          </p:nvPr>
        </p:nvSpPr>
        <p:spPr>
          <a:xfrm>
            <a:off x="2279650" y="1700214"/>
            <a:ext cx="7488238" cy="4395787"/>
          </a:xfrm>
        </p:spPr>
        <p:txBody>
          <a:bodyPr/>
          <a:lstStyle/>
          <a:p>
            <a:pPr lvl="1" eaLnBrk="1" hangingPunct="1"/>
            <a:r>
              <a:rPr lang="zh-CN" altLang="en-US"/>
              <a:t>差分改正计算的数学模型简单</a:t>
            </a:r>
          </a:p>
          <a:p>
            <a:pPr lvl="1" eaLnBrk="1" hangingPunct="1"/>
            <a:endParaRPr lang="zh-CN" altLang="en-US"/>
          </a:p>
          <a:p>
            <a:pPr lvl="1" eaLnBrk="1" hangingPunct="1"/>
            <a:r>
              <a:rPr lang="zh-CN" altLang="en-US"/>
              <a:t>差分数据的数据量少</a:t>
            </a:r>
          </a:p>
          <a:p>
            <a:pPr lvl="1" eaLnBrk="1" hangingPunct="1"/>
            <a:endParaRPr lang="zh-CN" altLang="en-US"/>
          </a:p>
          <a:p>
            <a:pPr lvl="1" eaLnBrk="1" hangingPunct="1"/>
            <a:r>
              <a:rPr lang="zh-CN" altLang="en-US"/>
              <a:t>基准站与流动站要求观测完全相同的一组卫星</a:t>
            </a:r>
          </a:p>
        </p:txBody>
      </p:sp>
      <p:sp>
        <p:nvSpPr>
          <p:cNvPr id="23556" name="AutoShape 4">
            <a:hlinkClick r:id="rId3" action="ppaction://hlinksldjump"/>
            <a:extLst>
              <a:ext uri="{FF2B5EF4-FFF2-40B4-BE49-F238E27FC236}">
                <a16:creationId xmlns:a16="http://schemas.microsoft.com/office/drawing/2014/main" id="{EFA8BC93-FAD5-4795-91ED-ED70BA4DCBB4}"/>
              </a:ext>
            </a:extLst>
          </p:cNvPr>
          <p:cNvSpPr>
            <a:spLocks noChangeArrowheads="1"/>
          </p:cNvSpPr>
          <p:nvPr/>
        </p:nvSpPr>
        <p:spPr bwMode="auto">
          <a:xfrm>
            <a:off x="1847850" y="5949951"/>
            <a:ext cx="431800" cy="574675"/>
          </a:xfrm>
          <a:prstGeom prst="curvedLeftArrow">
            <a:avLst>
              <a:gd name="adj1" fmla="val 26618"/>
              <a:gd name="adj2" fmla="val 53235"/>
              <a:gd name="adj3" fmla="val 33333"/>
            </a:avLst>
          </a:pr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pic>
        <p:nvPicPr>
          <p:cNvPr id="5" name="Picture 14" descr="200472182028">
            <a:extLst>
              <a:ext uri="{FF2B5EF4-FFF2-40B4-BE49-F238E27FC236}">
                <a16:creationId xmlns:a16="http://schemas.microsoft.com/office/drawing/2014/main" id="{797E264C-0FE2-428A-8752-FB5C2A904BF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159897" y="4015927"/>
            <a:ext cx="4176713" cy="274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theme/theme1.xml><?xml version="1.0" encoding="utf-8"?>
<a:theme xmlns:a="http://schemas.openxmlformats.org/drawingml/2006/main" name="Cascade">
  <a:themeElements>
    <a:clrScheme name="Cascade 10">
      <a:dk1>
        <a:srgbClr val="FFFFCC"/>
      </a:dk1>
      <a:lt1>
        <a:srgbClr val="FFFFFF"/>
      </a:lt1>
      <a:dk2>
        <a:srgbClr val="000066"/>
      </a:dk2>
      <a:lt2>
        <a:srgbClr val="FFFFFF"/>
      </a:lt2>
      <a:accent1>
        <a:srgbClr val="0078F0"/>
      </a:accent1>
      <a:accent2>
        <a:srgbClr val="CCECFF"/>
      </a:accent2>
      <a:accent3>
        <a:srgbClr val="AAAAB8"/>
      </a:accent3>
      <a:accent4>
        <a:srgbClr val="DADADA"/>
      </a:accent4>
      <a:accent5>
        <a:srgbClr val="AABEF6"/>
      </a:accent5>
      <a:accent6>
        <a:srgbClr val="B9D6E7"/>
      </a:accent6>
      <a:hlink>
        <a:srgbClr val="FFFF00"/>
      </a:hlink>
      <a:folHlink>
        <a:srgbClr val="FFCC00"/>
      </a:folHlink>
    </a:clrScheme>
    <a:fontScheme name="Cascade">
      <a:majorFont>
        <a:latin typeface="Arial"/>
        <a:ea typeface="幼圆"/>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Cascade 1">
        <a:dk1>
          <a:srgbClr val="C0C0C0"/>
        </a:dk1>
        <a:lt1>
          <a:srgbClr val="FFFFFF"/>
        </a:lt1>
        <a:dk2>
          <a:srgbClr val="000000"/>
        </a:dk2>
        <a:lt2>
          <a:srgbClr val="FFFFFF"/>
        </a:lt2>
        <a:accent1>
          <a:srgbClr val="FF3300"/>
        </a:accent1>
        <a:accent2>
          <a:srgbClr val="666699"/>
        </a:accent2>
        <a:accent3>
          <a:srgbClr val="AAAAAA"/>
        </a:accent3>
        <a:accent4>
          <a:srgbClr val="DADADA"/>
        </a:accent4>
        <a:accent5>
          <a:srgbClr val="FFADAA"/>
        </a:accent5>
        <a:accent6>
          <a:srgbClr val="5C5C8A"/>
        </a:accent6>
        <a:hlink>
          <a:srgbClr val="FFFF99"/>
        </a:hlink>
        <a:folHlink>
          <a:srgbClr val="FF9900"/>
        </a:folHlink>
      </a:clrScheme>
      <a:clrMap bg1="dk2" tx1="lt1" bg2="dk1" tx2="lt2" accent1="accent1" accent2="accent2" accent3="accent3" accent4="accent4" accent5="accent5" accent6="accent6" hlink="hlink" folHlink="folHlink"/>
    </a:extraClrScheme>
    <a:extraClrScheme>
      <a:clrScheme name="Cascade 2">
        <a:dk1>
          <a:srgbClr val="CC99FF"/>
        </a:dk1>
        <a:lt1>
          <a:srgbClr val="FFFFFF"/>
        </a:lt1>
        <a:dk2>
          <a:srgbClr val="400040"/>
        </a:dk2>
        <a:lt2>
          <a:srgbClr val="FFFFFF"/>
        </a:lt2>
        <a:accent1>
          <a:srgbClr val="FF66FF"/>
        </a:accent1>
        <a:accent2>
          <a:srgbClr val="CC00CC"/>
        </a:accent2>
        <a:accent3>
          <a:srgbClr val="AFAAAF"/>
        </a:accent3>
        <a:accent4>
          <a:srgbClr val="DADADA"/>
        </a:accent4>
        <a:accent5>
          <a:srgbClr val="FFB8FF"/>
        </a:accent5>
        <a:accent6>
          <a:srgbClr val="B900B9"/>
        </a:accent6>
        <a:hlink>
          <a:srgbClr val="FF7C80"/>
        </a:hlink>
        <a:folHlink>
          <a:srgbClr val="990099"/>
        </a:folHlink>
      </a:clrScheme>
      <a:clrMap bg1="dk2" tx1="lt1" bg2="dk1" tx2="lt2" accent1="accent1" accent2="accent2" accent3="accent3" accent4="accent4" accent5="accent5" accent6="accent6" hlink="hlink" folHlink="folHlink"/>
    </a:extraClrScheme>
    <a:extraClrScheme>
      <a:clrScheme name="Cascade 3">
        <a:dk1>
          <a:srgbClr val="CC99FF"/>
        </a:dk1>
        <a:lt1>
          <a:srgbClr val="FFFFFF"/>
        </a:lt1>
        <a:dk2>
          <a:srgbClr val="34022D"/>
        </a:dk2>
        <a:lt2>
          <a:srgbClr val="FFFFFF"/>
        </a:lt2>
        <a:accent1>
          <a:srgbClr val="775EC8"/>
        </a:accent1>
        <a:accent2>
          <a:srgbClr val="9933FF"/>
        </a:accent2>
        <a:accent3>
          <a:srgbClr val="AEAAAD"/>
        </a:accent3>
        <a:accent4>
          <a:srgbClr val="DADADA"/>
        </a:accent4>
        <a:accent5>
          <a:srgbClr val="BDB6E0"/>
        </a:accent5>
        <a:accent6>
          <a:srgbClr val="8A2DE7"/>
        </a:accent6>
        <a:hlink>
          <a:srgbClr val="993366"/>
        </a:hlink>
        <a:folHlink>
          <a:srgbClr val="969696"/>
        </a:folHlink>
      </a:clrScheme>
      <a:clrMap bg1="dk2" tx1="lt1" bg2="dk1" tx2="lt2" accent1="accent1" accent2="accent2" accent3="accent3" accent4="accent4" accent5="accent5" accent6="accent6" hlink="hlink" folHlink="folHlink"/>
    </a:extraClrScheme>
    <a:extraClrScheme>
      <a:clrScheme name="Cascade 4">
        <a:dk1>
          <a:srgbClr val="FFFFCC"/>
        </a:dk1>
        <a:lt1>
          <a:srgbClr val="FFFFFF"/>
        </a:lt1>
        <a:dk2>
          <a:srgbClr val="000066"/>
        </a:dk2>
        <a:lt2>
          <a:srgbClr val="FFFFFF"/>
        </a:lt2>
        <a:accent1>
          <a:srgbClr val="0078F0"/>
        </a:accent1>
        <a:accent2>
          <a:srgbClr val="CCECFF"/>
        </a:accent2>
        <a:accent3>
          <a:srgbClr val="AAAAB8"/>
        </a:accent3>
        <a:accent4>
          <a:srgbClr val="DADADA"/>
        </a:accent4>
        <a:accent5>
          <a:srgbClr val="AABEF6"/>
        </a:accent5>
        <a:accent6>
          <a:srgbClr val="B9D6E7"/>
        </a:accent6>
        <a:hlink>
          <a:srgbClr val="3399FF"/>
        </a:hlink>
        <a:folHlink>
          <a:srgbClr val="FFCC00"/>
        </a:folHlink>
      </a:clrScheme>
      <a:clrMap bg1="dk2" tx1="lt1" bg2="dk1" tx2="lt2" accent1="accent1" accent2="accent2" accent3="accent3" accent4="accent4" accent5="accent5" accent6="accent6" hlink="hlink" folHlink="folHlink"/>
    </a:extraClrScheme>
    <a:extraClrScheme>
      <a:clrScheme name="Cascade 5">
        <a:dk1>
          <a:srgbClr val="00FFFF"/>
        </a:dk1>
        <a:lt1>
          <a:srgbClr val="FFFFFF"/>
        </a:lt1>
        <a:dk2>
          <a:srgbClr val="4E009C"/>
        </a:dk2>
        <a:lt2>
          <a:srgbClr val="FFFFFF"/>
        </a:lt2>
        <a:accent1>
          <a:srgbClr val="00A8A4"/>
        </a:accent1>
        <a:accent2>
          <a:srgbClr val="3399FF"/>
        </a:accent2>
        <a:accent3>
          <a:srgbClr val="B2AACB"/>
        </a:accent3>
        <a:accent4>
          <a:srgbClr val="DADADA"/>
        </a:accent4>
        <a:accent5>
          <a:srgbClr val="AAD1CF"/>
        </a:accent5>
        <a:accent6>
          <a:srgbClr val="2D8A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ascade 6">
        <a:dk1>
          <a:srgbClr val="CCCC33"/>
        </a:dk1>
        <a:lt1>
          <a:srgbClr val="FFFFFF"/>
        </a:lt1>
        <a:dk2>
          <a:srgbClr val="003300"/>
        </a:dk2>
        <a:lt2>
          <a:srgbClr val="FFFFCC"/>
        </a:lt2>
        <a:accent1>
          <a:srgbClr val="008000"/>
        </a:accent1>
        <a:accent2>
          <a:srgbClr val="669900"/>
        </a:accent2>
        <a:accent3>
          <a:srgbClr val="AAADAA"/>
        </a:accent3>
        <a:accent4>
          <a:srgbClr val="DADADA"/>
        </a:accent4>
        <a:accent5>
          <a:srgbClr val="AAC0AA"/>
        </a:accent5>
        <a:accent6>
          <a:srgbClr val="5C8A00"/>
        </a:accent6>
        <a:hlink>
          <a:srgbClr val="FFCC00"/>
        </a:hlink>
        <a:folHlink>
          <a:srgbClr val="CC9900"/>
        </a:folHlink>
      </a:clrScheme>
      <a:clrMap bg1="dk2" tx1="lt1" bg2="dk1" tx2="lt2" accent1="accent1" accent2="accent2" accent3="accent3" accent4="accent4" accent5="accent5" accent6="accent6" hlink="hlink" folHlink="folHlink"/>
    </a:extraClrScheme>
    <a:extraClrScheme>
      <a:clrScheme name="Cascade 7">
        <a:dk1>
          <a:srgbClr val="CCCC99"/>
        </a:dk1>
        <a:lt1>
          <a:srgbClr val="FFFFFF"/>
        </a:lt1>
        <a:dk2>
          <a:srgbClr val="800000"/>
        </a:dk2>
        <a:lt2>
          <a:srgbClr val="FFFFFF"/>
        </a:lt2>
        <a:accent1>
          <a:srgbClr val="CC9900"/>
        </a:accent1>
        <a:accent2>
          <a:srgbClr val="996633"/>
        </a:accent2>
        <a:accent3>
          <a:srgbClr val="C0AAAA"/>
        </a:accent3>
        <a:accent4>
          <a:srgbClr val="DADADA"/>
        </a:accent4>
        <a:accent5>
          <a:srgbClr val="E2CAAA"/>
        </a:accent5>
        <a:accent6>
          <a:srgbClr val="8A5C2D"/>
        </a:accent6>
        <a:hlink>
          <a:srgbClr val="FFFFCC"/>
        </a:hlink>
        <a:folHlink>
          <a:srgbClr val="DDD800"/>
        </a:folHlink>
      </a:clrScheme>
      <a:clrMap bg1="dk2" tx1="lt1" bg2="dk1" tx2="lt2" accent1="accent1" accent2="accent2" accent3="accent3" accent4="accent4" accent5="accent5" accent6="accent6" hlink="hlink" folHlink="folHlink"/>
    </a:extraClrScheme>
    <a:extraClrScheme>
      <a:clrScheme name="Cascade 8">
        <a:dk1>
          <a:srgbClr val="204162"/>
        </a:dk1>
        <a:lt1>
          <a:srgbClr val="FFFFFF"/>
        </a:lt1>
        <a:dk2>
          <a:srgbClr val="204162"/>
        </a:dk2>
        <a:lt2>
          <a:srgbClr val="003300"/>
        </a:lt2>
        <a:accent1>
          <a:srgbClr val="99CC00"/>
        </a:accent1>
        <a:accent2>
          <a:srgbClr val="336633"/>
        </a:accent2>
        <a:accent3>
          <a:srgbClr val="FFFFFF"/>
        </a:accent3>
        <a:accent4>
          <a:srgbClr val="1A3653"/>
        </a:accent4>
        <a:accent5>
          <a:srgbClr val="CAE2AA"/>
        </a:accent5>
        <a:accent6>
          <a:srgbClr val="2D5C2D"/>
        </a:accent6>
        <a:hlink>
          <a:srgbClr val="6666FF"/>
        </a:hlink>
        <a:folHlink>
          <a:srgbClr val="C5C248"/>
        </a:folHlink>
      </a:clrScheme>
      <a:clrMap bg1="lt1" tx1="dk1" bg2="lt2" tx2="dk2" accent1="accent1" accent2="accent2" accent3="accent3" accent4="accent4" accent5="accent5" accent6="accent6" hlink="hlink" folHlink="folHlink"/>
    </a:extraClrScheme>
    <a:extraClrScheme>
      <a:clrScheme name="Cascade 9">
        <a:dk1>
          <a:srgbClr val="000000"/>
        </a:dk1>
        <a:lt1>
          <a:srgbClr val="FFFFFF"/>
        </a:lt1>
        <a:dk2>
          <a:srgbClr val="1C1C34"/>
        </a:dk2>
        <a:lt2>
          <a:srgbClr val="000066"/>
        </a:lt2>
        <a:accent1>
          <a:srgbClr val="DDDDDD"/>
        </a:accent1>
        <a:accent2>
          <a:srgbClr val="6699CC"/>
        </a:accent2>
        <a:accent3>
          <a:srgbClr val="FFFFFF"/>
        </a:accent3>
        <a:accent4>
          <a:srgbClr val="000000"/>
        </a:accent4>
        <a:accent5>
          <a:srgbClr val="EBEBEB"/>
        </a:accent5>
        <a:accent6>
          <a:srgbClr val="5C8AB9"/>
        </a:accent6>
        <a:hlink>
          <a:srgbClr val="005A58"/>
        </a:hlink>
        <a:folHlink>
          <a:srgbClr val="808000"/>
        </a:folHlink>
      </a:clrScheme>
      <a:clrMap bg1="lt1" tx1="dk1" bg2="lt2" tx2="dk2" accent1="accent1" accent2="accent2" accent3="accent3" accent4="accent4" accent5="accent5" accent6="accent6" hlink="hlink" folHlink="folHlink"/>
    </a:extraClrScheme>
    <a:extraClrScheme>
      <a:clrScheme name="Cascade 10">
        <a:dk1>
          <a:srgbClr val="FFFFCC"/>
        </a:dk1>
        <a:lt1>
          <a:srgbClr val="FFFFFF"/>
        </a:lt1>
        <a:dk2>
          <a:srgbClr val="000066"/>
        </a:dk2>
        <a:lt2>
          <a:srgbClr val="FFFFFF"/>
        </a:lt2>
        <a:accent1>
          <a:srgbClr val="0078F0"/>
        </a:accent1>
        <a:accent2>
          <a:srgbClr val="CCECFF"/>
        </a:accent2>
        <a:accent3>
          <a:srgbClr val="AAAAB8"/>
        </a:accent3>
        <a:accent4>
          <a:srgbClr val="DADADA"/>
        </a:accent4>
        <a:accent5>
          <a:srgbClr val="AABEF6"/>
        </a:accent5>
        <a:accent6>
          <a:srgbClr val="B9D6E7"/>
        </a:accent6>
        <a:hlink>
          <a:srgbClr val="FFFF00"/>
        </a:hlink>
        <a:folHlink>
          <a:srgbClr val="FFCC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FJNUblue</Template>
  <TotalTime>1788</TotalTime>
  <Words>1996</Words>
  <Application>Microsoft Office PowerPoint</Application>
  <PresentationFormat>宽屏</PresentationFormat>
  <Paragraphs>326</Paragraphs>
  <Slides>29</Slides>
  <Notes>25</Notes>
  <HiddenSlides>2</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29</vt:i4>
      </vt:variant>
    </vt:vector>
  </HeadingPairs>
  <TitlesOfParts>
    <vt:vector size="45" baseType="lpstr">
      <vt:lpstr>Helvetica Neue</vt:lpstr>
      <vt:lpstr>TimesNewRomanPSMT</vt:lpstr>
      <vt:lpstr>Times-Roman2</vt:lpstr>
      <vt:lpstr>等线</vt:lpstr>
      <vt:lpstr>黑体</vt:lpstr>
      <vt:lpstr>华文细黑</vt:lpstr>
      <vt:lpstr>宋体</vt:lpstr>
      <vt:lpstr>微软雅黑</vt:lpstr>
      <vt:lpstr>Arial</vt:lpstr>
      <vt:lpstr>Cambria Math</vt:lpstr>
      <vt:lpstr>Times New Roman</vt:lpstr>
      <vt:lpstr>Verdana</vt:lpstr>
      <vt:lpstr>Wingdings</vt:lpstr>
      <vt:lpstr>Cascade</vt:lpstr>
      <vt:lpstr>Document</vt:lpstr>
      <vt:lpstr>公式</vt:lpstr>
      <vt:lpstr>PowerPoint 演示文稿</vt:lpstr>
      <vt:lpstr>GNSS测量定位方法分类</vt:lpstr>
      <vt:lpstr>差分GNSS产生的诱因</vt:lpstr>
      <vt:lpstr>差分GNSS（DGNSS – Differential GNSS）</vt:lpstr>
      <vt:lpstr>差分GPS对测量定位精度的改进</vt:lpstr>
      <vt:lpstr>差分GNSS系统的构成</vt:lpstr>
      <vt:lpstr>差分GNSS的类型</vt:lpstr>
      <vt:lpstr>位置差分</vt:lpstr>
      <vt:lpstr>位置差分的特点</vt:lpstr>
      <vt:lpstr>伪距差分</vt:lpstr>
      <vt:lpstr>伪距差分的特点</vt:lpstr>
      <vt:lpstr>载波相位差分</vt:lpstr>
      <vt:lpstr>RTK – Real Time Kinematic（实时动态差分）</vt:lpstr>
      <vt:lpstr>后处理动态测量--PPK</vt:lpstr>
      <vt:lpstr>局域差分GNSS（LADGPS – Local Area DGNSS）</vt:lpstr>
      <vt:lpstr>广域差分GNSS（WADGNSS – Wide Area DGNSS）</vt:lpstr>
      <vt:lpstr>WADGNSS的工作流程</vt:lpstr>
      <vt:lpstr>差分GNSS--增强型系统</vt:lpstr>
      <vt:lpstr>An overview of the SBASs</vt:lpstr>
      <vt:lpstr>地基与星基增强系统比较</vt:lpstr>
      <vt:lpstr>差分GNSS--网络RTK（network RTK）</vt:lpstr>
      <vt:lpstr>差分GNSS--网络RTK（network RTK）</vt:lpstr>
      <vt:lpstr>差分GNSS--网络RTK（network RTK）</vt:lpstr>
      <vt:lpstr>VRS方法定位过程</vt:lpstr>
      <vt:lpstr>主辅站技术  (Master-Auxiliary Corrections， MAC ）</vt:lpstr>
      <vt:lpstr>区域改正数法 (德语：Flachen-Korrektur Parameter， FKP )</vt:lpstr>
      <vt:lpstr>FJCORS</vt:lpstr>
      <vt:lpstr>GNSS定位技术演进</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hwl</dc:creator>
  <cp:lastModifiedBy>hwl</cp:lastModifiedBy>
  <cp:revision>239</cp:revision>
  <dcterms:created xsi:type="dcterms:W3CDTF">1601-01-01T00:00:00Z</dcterms:created>
  <dcterms:modified xsi:type="dcterms:W3CDTF">2025-03-27T15:36:21Z</dcterms:modified>
</cp:coreProperties>
</file>